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6"/>
  </p:notesMasterIdLst>
  <p:handoutMasterIdLst>
    <p:handoutMasterId r:id="rId17"/>
  </p:handoutMasterIdLst>
  <p:sldIdLst>
    <p:sldId id="362" r:id="rId5"/>
    <p:sldId id="434" r:id="rId6"/>
    <p:sldId id="435" r:id="rId7"/>
    <p:sldId id="436" r:id="rId8"/>
    <p:sldId id="437" r:id="rId9"/>
    <p:sldId id="459" r:id="rId10"/>
    <p:sldId id="445" r:id="rId11"/>
    <p:sldId id="446" r:id="rId12"/>
    <p:sldId id="460" r:id="rId13"/>
    <p:sldId id="449" r:id="rId14"/>
    <p:sldId id="377" r:id="rId15"/>
  </p:sldIdLst>
  <p:sldSz cx="12192000" cy="6858000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0" userDrawn="1">
          <p15:clr>
            <a:srgbClr val="A4A3A4"/>
          </p15:clr>
        </p15:guide>
        <p15:guide id="2" pos="2279" userDrawn="1">
          <p15:clr>
            <a:srgbClr val="A4A3A4"/>
          </p15:clr>
        </p15:guide>
        <p15:guide id="3" orient="horz" pos="2956" userDrawn="1">
          <p15:clr>
            <a:srgbClr val="A4A3A4"/>
          </p15:clr>
        </p15:guide>
        <p15:guide id="4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yer, Cheryl" initials="AC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E"/>
    <a:srgbClr val="BFC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E431F3-DD49-447B-97FD-90A5E4B22960}" v="4" dt="2025-07-14T05:52:50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34" autoAdjust="0"/>
    <p:restoredTop sz="97122" autoAdjust="0"/>
  </p:normalViewPr>
  <p:slideViewPr>
    <p:cSldViewPr snapToGrid="0">
      <p:cViewPr varScale="1">
        <p:scale>
          <a:sx n="111" d="100"/>
          <a:sy n="111" d="100"/>
        </p:scale>
        <p:origin x="75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2298" y="-108"/>
      </p:cViewPr>
      <p:guideLst>
        <p:guide orient="horz" pos="2950"/>
        <p:guide pos="2279"/>
        <p:guide orient="horz" pos="2956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382" cy="469745"/>
          </a:xfrm>
          <a:prstGeom prst="rect">
            <a:avLst/>
          </a:prstGeom>
        </p:spPr>
        <p:txBody>
          <a:bodyPr vert="horz" lIns="93099" tIns="46550" rIns="93099" bIns="465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2" cy="469745"/>
          </a:xfrm>
          <a:prstGeom prst="rect">
            <a:avLst/>
          </a:prstGeom>
        </p:spPr>
        <p:txBody>
          <a:bodyPr vert="horz" lIns="93099" tIns="46550" rIns="93099" bIns="465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ABCD8B3-9834-4D05-9C26-80F968E5015E}" type="datetimeFigureOut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7127"/>
            <a:ext cx="3078382" cy="469745"/>
          </a:xfrm>
          <a:prstGeom prst="rect">
            <a:avLst/>
          </a:prstGeom>
        </p:spPr>
        <p:txBody>
          <a:bodyPr vert="horz" lIns="93099" tIns="46550" rIns="93099" bIns="465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6" y="8917127"/>
            <a:ext cx="3078382" cy="469745"/>
          </a:xfrm>
          <a:prstGeom prst="rect">
            <a:avLst/>
          </a:prstGeom>
        </p:spPr>
        <p:txBody>
          <a:bodyPr vert="horz" lIns="93099" tIns="46550" rIns="93099" bIns="465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4B009E-C5A6-4C58-AEDB-1366D3B91C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53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382" cy="469745"/>
          </a:xfrm>
          <a:prstGeom prst="rect">
            <a:avLst/>
          </a:prstGeom>
        </p:spPr>
        <p:txBody>
          <a:bodyPr vert="horz" lIns="94868" tIns="47435" rIns="94868" bIns="474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6" y="0"/>
            <a:ext cx="3078382" cy="469745"/>
          </a:xfrm>
          <a:prstGeom prst="rect">
            <a:avLst/>
          </a:prstGeom>
        </p:spPr>
        <p:txBody>
          <a:bodyPr vert="horz" lIns="94868" tIns="47435" rIns="94868" bIns="474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C2FEE5-091F-4D5F-890A-83CC2DF6AE97}" type="datetimeFigureOut">
              <a:rPr lang="en-US"/>
              <a:pPr>
                <a:defRPr/>
              </a:pPr>
              <a:t>7/14/2025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68" tIns="47435" rIns="94868" bIns="4743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2" y="4460168"/>
            <a:ext cx="5680693" cy="4224494"/>
          </a:xfrm>
          <a:prstGeom prst="rect">
            <a:avLst/>
          </a:prstGeom>
        </p:spPr>
        <p:txBody>
          <a:bodyPr vert="horz" lIns="94868" tIns="47435" rIns="94868" bIns="47435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7127"/>
            <a:ext cx="3078382" cy="469745"/>
          </a:xfrm>
          <a:prstGeom prst="rect">
            <a:avLst/>
          </a:prstGeom>
        </p:spPr>
        <p:txBody>
          <a:bodyPr vert="horz" lIns="94868" tIns="47435" rIns="94868" bIns="474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6" y="8917127"/>
            <a:ext cx="3078382" cy="469745"/>
          </a:xfrm>
          <a:prstGeom prst="rect">
            <a:avLst/>
          </a:prstGeom>
        </p:spPr>
        <p:txBody>
          <a:bodyPr vert="horz" lIns="94868" tIns="47435" rIns="94868" bIns="474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0F5608-8BDF-4E6C-9F34-817D6222E9B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0362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0688" y="703263"/>
            <a:ext cx="6261100" cy="352107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47155" eaLnBrk="1" hangingPunct="1">
              <a:spcBef>
                <a:spcPct val="0"/>
              </a:spcBef>
            </a:pPr>
            <a:endParaRPr lang="en-US" dirty="0">
              <a:latin typeface="Century Gothic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04A067-32C7-4EE5-B5E1-9B00C62740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53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3" y="4"/>
            <a:ext cx="12191999" cy="1581665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3432497"/>
            <a:ext cx="12192000" cy="821289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600" b="1">
                <a:solidFill>
                  <a:schemeClr val="tx1"/>
                </a:solidFill>
                <a:effectLst>
                  <a:reflection blurRad="6350" endPos="0" dir="5400000" sy="-100000" algn="bl" rotWithShape="0"/>
                </a:effectLst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84" y="285780"/>
            <a:ext cx="935739" cy="9357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89" y="285780"/>
            <a:ext cx="935739" cy="93573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808D1398-7F49-4C71-9A32-CA01C4B5CE3F}"/>
              </a:ext>
            </a:extLst>
          </p:cNvPr>
          <p:cNvSpPr txBox="1">
            <a:spLocks/>
          </p:cNvSpPr>
          <p:nvPr userDrawn="1"/>
        </p:nvSpPr>
        <p:spPr>
          <a:xfrm>
            <a:off x="3022976" y="388546"/>
            <a:ext cx="8775735" cy="82128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effectLst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2250" b="1" dirty="0"/>
              <a:t>National Conference on Weights and Measures</a:t>
            </a:r>
          </a:p>
          <a:p>
            <a:pPr algn="ctr"/>
            <a:r>
              <a:rPr lang="en-US" sz="1500" b="0" i="1" dirty="0"/>
              <a:t>“That Equity May Prevail”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248A4D4-4CE0-4178-817A-88849EB9A1DB}"/>
              </a:ext>
            </a:extLst>
          </p:cNvPr>
          <p:cNvSpPr/>
          <p:nvPr userDrawn="1"/>
        </p:nvSpPr>
        <p:spPr>
          <a:xfrm>
            <a:off x="3" y="6416842"/>
            <a:ext cx="12191999" cy="132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Slide Number Placeholder 5">
            <a:extLst>
              <a:ext uri="{FF2B5EF4-FFF2-40B4-BE49-F238E27FC236}">
                <a16:creationId xmlns:a16="http://schemas.microsoft.com/office/drawing/2014/main" id="{9DD5CD10-786E-46B7-B3F5-09C8A27D9B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27109" y="6563841"/>
            <a:ext cx="1371600" cy="1524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3100FD73-3948-4740-AE0D-35E4F03302C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936" y="6546188"/>
            <a:ext cx="5961064" cy="3118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FontTx/>
              <a:buNone/>
              <a:defRPr sz="600">
                <a:latin typeface="Century Gothic" pitchFamily="34" charset="0"/>
              </a:defRPr>
            </a:lvl2pPr>
            <a:lvl3pPr marL="685800" indent="0">
              <a:buFontTx/>
              <a:buNone/>
              <a:defRPr sz="600">
                <a:latin typeface="Century Gothic" pitchFamily="34" charset="0"/>
              </a:defRPr>
            </a:lvl3pPr>
            <a:lvl4pPr marL="1028700" indent="0">
              <a:buFontTx/>
              <a:buNone/>
              <a:defRPr sz="600">
                <a:latin typeface="Century Gothic" pitchFamily="34" charset="0"/>
              </a:defRPr>
            </a:lvl4pPr>
            <a:lvl5pPr marL="1371600" indent="0">
              <a:buFontTx/>
              <a:buNone/>
              <a:defRPr sz="6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27227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" y="4"/>
            <a:ext cx="12191999" cy="1581665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84" y="285780"/>
            <a:ext cx="935739" cy="9357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89" y="285780"/>
            <a:ext cx="935739" cy="9357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22977" y="416748"/>
            <a:ext cx="8559425" cy="821289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700" b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28800"/>
            <a:ext cx="10972800" cy="457200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>
              <a:buFont typeface="Arial" pitchFamily="34" charset="0"/>
              <a:buChar char="•"/>
              <a:defRPr sz="135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>
              <a:buFont typeface="Arial" pitchFamily="34" charset="0"/>
              <a:buChar char="•"/>
              <a:defRPr sz="135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832EF1-7B06-418D-AE99-A0DD8BD4CE86}"/>
              </a:ext>
            </a:extLst>
          </p:cNvPr>
          <p:cNvSpPr/>
          <p:nvPr userDrawn="1"/>
        </p:nvSpPr>
        <p:spPr>
          <a:xfrm>
            <a:off x="3" y="6416842"/>
            <a:ext cx="12191999" cy="132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B680500D-0D67-40B8-8146-19DB6169F30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27109" y="6563841"/>
            <a:ext cx="1371600" cy="1524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4173BA2-DC84-4132-8D46-8DB8852C34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936" y="6546188"/>
            <a:ext cx="5961064" cy="3118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FontTx/>
              <a:buNone/>
              <a:defRPr sz="600">
                <a:latin typeface="Century Gothic" pitchFamily="34" charset="0"/>
              </a:defRPr>
            </a:lvl2pPr>
            <a:lvl3pPr marL="685800" indent="0">
              <a:buFontTx/>
              <a:buNone/>
              <a:defRPr sz="600">
                <a:latin typeface="Century Gothic" pitchFamily="34" charset="0"/>
              </a:defRPr>
            </a:lvl3pPr>
            <a:lvl4pPr marL="1028700" indent="0">
              <a:buFontTx/>
              <a:buNone/>
              <a:defRPr sz="600">
                <a:latin typeface="Century Gothic" pitchFamily="34" charset="0"/>
              </a:defRPr>
            </a:lvl4pPr>
            <a:lvl5pPr marL="1371600" indent="0">
              <a:buFontTx/>
              <a:buNone/>
              <a:defRPr sz="6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06741215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3" y="4"/>
            <a:ext cx="12191999" cy="1581665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84" y="285780"/>
            <a:ext cx="935739" cy="93573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89" y="285780"/>
            <a:ext cx="935739" cy="93573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A4DD74E-6C13-4966-B54A-E14BD5D26BF5}"/>
              </a:ext>
            </a:extLst>
          </p:cNvPr>
          <p:cNvSpPr/>
          <p:nvPr userDrawn="1"/>
        </p:nvSpPr>
        <p:spPr>
          <a:xfrm>
            <a:off x="3" y="6416842"/>
            <a:ext cx="12191999" cy="132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679DEB20-0CA2-4234-9392-56B4732240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22977" y="416748"/>
            <a:ext cx="8559425" cy="821289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700" b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6FA5957F-DFC9-45A3-BB2D-2B1F7C9CD0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27109" y="6563841"/>
            <a:ext cx="1371600" cy="1524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E9A225D7-C20B-4B14-B1EE-8DD5D85BCB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936" y="6546188"/>
            <a:ext cx="5961064" cy="3118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FontTx/>
              <a:buNone/>
              <a:defRPr sz="600">
                <a:latin typeface="Century Gothic" pitchFamily="34" charset="0"/>
              </a:defRPr>
            </a:lvl2pPr>
            <a:lvl3pPr marL="685800" indent="0">
              <a:buFontTx/>
              <a:buNone/>
              <a:defRPr sz="600">
                <a:latin typeface="Century Gothic" pitchFamily="34" charset="0"/>
              </a:defRPr>
            </a:lvl3pPr>
            <a:lvl4pPr marL="1028700" indent="0">
              <a:buFontTx/>
              <a:buNone/>
              <a:defRPr sz="600">
                <a:latin typeface="Century Gothic" pitchFamily="34" charset="0"/>
              </a:defRPr>
            </a:lvl4pPr>
            <a:lvl5pPr marL="1371600" indent="0">
              <a:buFontTx/>
              <a:buNone/>
              <a:defRPr sz="6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11841667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" y="4"/>
            <a:ext cx="12191999" cy="1581665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84" y="285780"/>
            <a:ext cx="935739" cy="9357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089" y="285780"/>
            <a:ext cx="935739" cy="935738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828800"/>
            <a:ext cx="10972800" cy="457200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buFont typeface="Arial" pitchFamily="34" charset="0"/>
              <a:buChar char="•"/>
              <a:defRPr sz="21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buFont typeface="Arial" pitchFamily="34" charset="0"/>
              <a:buChar char="•"/>
              <a:defRPr sz="18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>
              <a:buFont typeface="Arial" pitchFamily="34" charset="0"/>
              <a:buChar char="•"/>
              <a:defRPr sz="150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>
              <a:buFont typeface="Arial" pitchFamily="34" charset="0"/>
              <a:buChar char="•"/>
              <a:defRPr sz="135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>
              <a:buFont typeface="Arial" pitchFamily="34" charset="0"/>
              <a:buChar char="•"/>
              <a:defRPr sz="135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384D1C-36C9-4294-8547-7343F769C94E}"/>
              </a:ext>
            </a:extLst>
          </p:cNvPr>
          <p:cNvSpPr/>
          <p:nvPr userDrawn="1"/>
        </p:nvSpPr>
        <p:spPr>
          <a:xfrm>
            <a:off x="3" y="6416842"/>
            <a:ext cx="12191999" cy="1328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9D19AAD7-9813-40D1-9BFE-4347AF04E5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427109" y="6563841"/>
            <a:ext cx="1371600" cy="152400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FEE743F-64A6-48FD-9463-5A52B24E8D3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4936" y="6546188"/>
            <a:ext cx="5961064" cy="31181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FontTx/>
              <a:buNone/>
              <a:defRPr sz="600">
                <a:latin typeface="Century Gothic" pitchFamily="34" charset="0"/>
              </a:defRPr>
            </a:lvl2pPr>
            <a:lvl3pPr marL="685800" indent="0">
              <a:buFontTx/>
              <a:buNone/>
              <a:defRPr sz="600">
                <a:latin typeface="Century Gothic" pitchFamily="34" charset="0"/>
              </a:defRPr>
            </a:lvl3pPr>
            <a:lvl4pPr marL="1028700" indent="0">
              <a:buFontTx/>
              <a:buNone/>
              <a:defRPr sz="600">
                <a:latin typeface="Century Gothic" pitchFamily="34" charset="0"/>
              </a:defRPr>
            </a:lvl4pPr>
            <a:lvl5pPr marL="1371600" indent="0">
              <a:buFontTx/>
              <a:buNone/>
              <a:defRPr sz="6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4250666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bk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8" y="0"/>
            <a:ext cx="1218776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0" y="3160646"/>
            <a:ext cx="12192000" cy="821289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3600" baseline="0">
                <a:solidFill>
                  <a:schemeClr val="tx1"/>
                </a:solidFill>
                <a:effectLst/>
                <a:latin typeface="Century Gothic" pitchFamily="34" charset="0"/>
              </a:defRPr>
            </a:lvl1pPr>
          </a:lstStyle>
          <a:p>
            <a:r>
              <a:rPr lang="en-US" dirty="0"/>
              <a:t>Click to enter presentation title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79915" y="6516689"/>
            <a:ext cx="3312584" cy="2143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" baseline="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defRPr>
            </a:lvl1pPr>
            <a:lvl2pPr marL="342900" indent="0">
              <a:buFontTx/>
              <a:buNone/>
              <a:defRPr sz="600">
                <a:latin typeface="Century Gothic" pitchFamily="34" charset="0"/>
              </a:defRPr>
            </a:lvl2pPr>
            <a:lvl3pPr marL="685800" indent="0">
              <a:buFontTx/>
              <a:buNone/>
              <a:defRPr sz="600">
                <a:latin typeface="Century Gothic" pitchFamily="34" charset="0"/>
              </a:defRPr>
            </a:lvl3pPr>
            <a:lvl4pPr marL="1028700" indent="0">
              <a:buFontTx/>
              <a:buNone/>
              <a:defRPr sz="600">
                <a:latin typeface="Century Gothic" pitchFamily="34" charset="0"/>
              </a:defRPr>
            </a:lvl4pPr>
            <a:lvl5pPr marL="1371600" indent="0">
              <a:buFontTx/>
              <a:buNone/>
              <a:defRPr sz="600"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enter presentation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8178804" y="6510338"/>
            <a:ext cx="3826933" cy="22066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60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defRPr>
            </a:lvl1pPr>
            <a:lvl2pPr marL="342900" indent="0" algn="r">
              <a:buFontTx/>
              <a:buNone/>
              <a:defRPr sz="60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defRPr>
            </a:lvl2pPr>
            <a:lvl3pPr marL="685800" indent="0" algn="r">
              <a:buFontTx/>
              <a:buNone/>
              <a:defRPr sz="60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defRPr>
            </a:lvl3pPr>
            <a:lvl4pPr marL="1028700" indent="0" algn="r">
              <a:buFontTx/>
              <a:buNone/>
              <a:defRPr sz="60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defRPr>
            </a:lvl4pPr>
            <a:lvl5pPr marL="1371600" indent="0" algn="r">
              <a:buFontTx/>
              <a:buNone/>
              <a:defRPr sz="600">
                <a:solidFill>
                  <a:schemeClr val="tx2">
                    <a:lumMod val="75000"/>
                  </a:schemeClr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dirty="0"/>
              <a:t>Click to insert presentation date</a:t>
            </a:r>
          </a:p>
        </p:txBody>
      </p:sp>
    </p:spTree>
    <p:extLst>
      <p:ext uri="{BB962C8B-B14F-4D97-AF65-F5344CB8AC3E}">
        <p14:creationId xmlns:p14="http://schemas.microsoft.com/office/powerpoint/2010/main" val="36665933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6428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ransition>
    <p:fade/>
  </p:transition>
  <p:hf hd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2">
              <a:lumMod val="75000"/>
            </a:schemeClr>
          </a:solidFill>
          <a:latin typeface="Century Gothic" pitchFamily="34" charset="0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185609"/>
            <a:ext cx="12192000" cy="2108767"/>
          </a:xfrm>
        </p:spPr>
        <p:txBody>
          <a:bodyPr/>
          <a:lstStyle/>
          <a:p>
            <a:r>
              <a:rPr lang="en-US" sz="6000" dirty="0"/>
              <a:t>EDU-1</a:t>
            </a:r>
            <a:br>
              <a:rPr lang="en-US" sz="4400" dirty="0"/>
            </a:br>
            <a:r>
              <a:rPr lang="en-US" sz="4800" b="0" dirty="0"/>
              <a:t>Professional Certification Program</a:t>
            </a:r>
          </a:p>
        </p:txBody>
      </p:sp>
    </p:spTree>
    <p:extLst>
      <p:ext uri="{BB962C8B-B14F-4D97-AF65-F5344CB8AC3E}">
        <p14:creationId xmlns:p14="http://schemas.microsoft.com/office/powerpoint/2010/main" val="375818053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588" y="342900"/>
            <a:ext cx="4520823" cy="821289"/>
          </a:xfrm>
        </p:spPr>
        <p:txBody>
          <a:bodyPr/>
          <a:lstStyle/>
          <a:p>
            <a:pPr algn="ctr"/>
            <a:r>
              <a:rPr lang="en-US" dirty="0"/>
              <a:t>Achievements and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4" y="1991841"/>
            <a:ext cx="10972800" cy="4572000"/>
          </a:xfrm>
        </p:spPr>
        <p:txBody>
          <a:bodyPr/>
          <a:lstStyle/>
          <a:p>
            <a:pPr lvl="1"/>
            <a:r>
              <a:rPr lang="en-US" sz="2400" dirty="0"/>
              <a:t>Registered Service Agent – Five exams</a:t>
            </a:r>
          </a:p>
          <a:p>
            <a:pPr lvl="2"/>
            <a:r>
              <a:rPr lang="en-US" sz="2000" dirty="0"/>
              <a:t>Large Capacity Weighing Systems Exam</a:t>
            </a:r>
          </a:p>
          <a:p>
            <a:pPr lvl="2"/>
            <a:r>
              <a:rPr lang="en-US" sz="2000" dirty="0"/>
              <a:t>Vehicle Tank Meter Exam	</a:t>
            </a:r>
          </a:p>
          <a:p>
            <a:pPr lvl="2"/>
            <a:r>
              <a:rPr lang="en-US" sz="2000" dirty="0"/>
              <a:t>Retail Motor Fuel Dispensers</a:t>
            </a:r>
          </a:p>
          <a:p>
            <a:pPr lvl="2"/>
            <a:r>
              <a:rPr lang="en-US" sz="2000" dirty="0"/>
              <a:t>LPG and Anhydrous Ammonia Liquid Metering Systems</a:t>
            </a:r>
          </a:p>
          <a:p>
            <a:pPr lvl="2"/>
            <a:r>
              <a:rPr lang="en-US" sz="2000" dirty="0"/>
              <a:t>Electric Vehicle Fueling Systems</a:t>
            </a:r>
          </a:p>
          <a:p>
            <a:pPr lvl="1"/>
            <a:r>
              <a:rPr lang="en-US" sz="2400" dirty="0"/>
              <a:t>Feedback provided for all exams</a:t>
            </a:r>
          </a:p>
          <a:p>
            <a:pPr lvl="1"/>
            <a:r>
              <a:rPr lang="en-US" sz="2400" dirty="0"/>
              <a:t>State exams are available</a:t>
            </a:r>
          </a:p>
          <a:p>
            <a:pPr lvl="2"/>
            <a:r>
              <a:rPr lang="en-US" sz="2000" dirty="0"/>
              <a:t>Minnesota, New Hampshire, Nebraska, Ohio, and Wisconsin</a:t>
            </a:r>
          </a:p>
          <a:p>
            <a:pPr lvl="1"/>
            <a:endParaRPr lang="en-US" sz="2100" dirty="0"/>
          </a:p>
          <a:p>
            <a:endParaRPr lang="en-US" sz="2400" dirty="0"/>
          </a:p>
          <a:p>
            <a:pPr marL="342900" lvl="1" indent="0">
              <a:buNone/>
            </a:pPr>
            <a:endParaRPr lang="en-US" sz="2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D3A4B-C1CF-4F11-B596-A0E98465F2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416D9F-BA6F-4B27-ABAF-3F8117C09E71}"/>
              </a:ext>
            </a:extLst>
          </p:cNvPr>
          <p:cNvSpPr/>
          <p:nvPr/>
        </p:nvSpPr>
        <p:spPr>
          <a:xfrm>
            <a:off x="0" y="6563841"/>
            <a:ext cx="1984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2024 PDC Interim Report</a:t>
            </a:r>
          </a:p>
        </p:txBody>
      </p:sp>
    </p:spTree>
    <p:extLst>
      <p:ext uri="{BB962C8B-B14F-4D97-AF65-F5344CB8AC3E}">
        <p14:creationId xmlns:p14="http://schemas.microsoft.com/office/powerpoint/2010/main" val="151905534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588" y="342900"/>
            <a:ext cx="4520823" cy="821289"/>
          </a:xfrm>
        </p:spPr>
        <p:txBody>
          <a:bodyPr/>
          <a:lstStyle/>
          <a:p>
            <a:pPr algn="ctr"/>
            <a:r>
              <a:rPr lang="en-US" dirty="0"/>
              <a:t>Achievements and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72762"/>
            <a:ext cx="10972800" cy="4572000"/>
          </a:xfrm>
        </p:spPr>
        <p:txBody>
          <a:bodyPr/>
          <a:lstStyle/>
          <a:p>
            <a:r>
              <a:rPr lang="en-US" sz="2400" dirty="0"/>
              <a:t>Projects In Progress</a:t>
            </a:r>
          </a:p>
          <a:p>
            <a:pPr lvl="1"/>
            <a:r>
              <a:rPr lang="en-US" sz="2000" dirty="0"/>
              <a:t>Professional Certification Exams</a:t>
            </a:r>
          </a:p>
          <a:p>
            <a:pPr lvl="2"/>
            <a:r>
              <a:rPr lang="en-US" sz="1800" dirty="0"/>
              <a:t>Electric Vehicle Fueling – July 2025</a:t>
            </a:r>
          </a:p>
          <a:p>
            <a:pPr lvl="2"/>
            <a:r>
              <a:rPr lang="en-US" sz="1800" dirty="0"/>
              <a:t>Retail Motor Fuel Dispensing Revision – September 2025 </a:t>
            </a:r>
          </a:p>
          <a:p>
            <a:pPr lvl="2"/>
            <a:r>
              <a:rPr lang="en-US" sz="1800" dirty="0"/>
              <a:t>Small Capacity Weighing Systems Revision – December 2025</a:t>
            </a:r>
          </a:p>
          <a:p>
            <a:pPr marL="685800" lvl="2" indent="0">
              <a:buNone/>
            </a:pPr>
            <a:r>
              <a:rPr lang="en-US" sz="1700" dirty="0"/>
              <a:t> </a:t>
            </a:r>
          </a:p>
          <a:p>
            <a:r>
              <a:rPr lang="en-US" sz="2400" dirty="0"/>
              <a:t>Looking ahead</a:t>
            </a:r>
            <a:endParaRPr lang="en-US" sz="2000" dirty="0"/>
          </a:p>
          <a:p>
            <a:pPr lvl="1"/>
            <a:r>
              <a:rPr lang="en-US" sz="2000" dirty="0"/>
              <a:t>Determine need for other exams</a:t>
            </a:r>
          </a:p>
          <a:p>
            <a:pPr lvl="1"/>
            <a:r>
              <a:rPr lang="en-US" sz="2000" dirty="0"/>
              <a:t>Work with states for jurisdiction specific exams</a:t>
            </a:r>
          </a:p>
          <a:p>
            <a:pPr lvl="1"/>
            <a:r>
              <a:rPr lang="en-US" sz="2000" dirty="0"/>
              <a:t>Provide support as needed</a:t>
            </a: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D3A4B-C1CF-4F11-B596-A0E98465F2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416D9F-BA6F-4B27-ABAF-3F8117C09E71}"/>
              </a:ext>
            </a:extLst>
          </p:cNvPr>
          <p:cNvSpPr/>
          <p:nvPr/>
        </p:nvSpPr>
        <p:spPr>
          <a:xfrm>
            <a:off x="0" y="6563841"/>
            <a:ext cx="1984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2024 PDC Interim Report</a:t>
            </a:r>
          </a:p>
        </p:txBody>
      </p:sp>
    </p:spTree>
    <p:extLst>
      <p:ext uri="{BB962C8B-B14F-4D97-AF65-F5344CB8AC3E}">
        <p14:creationId xmlns:p14="http://schemas.microsoft.com/office/powerpoint/2010/main" val="38368599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2959" y="462370"/>
            <a:ext cx="4693006" cy="821289"/>
          </a:xfrm>
        </p:spPr>
        <p:txBody>
          <a:bodyPr/>
          <a:lstStyle/>
          <a:p>
            <a:r>
              <a:rPr lang="en-US" dirty="0"/>
              <a:t>Professional Certifications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1C9D0-3B99-44B0-B41C-AE77E29195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73AFE6-9F4E-4719-AD97-2F219AD462B2}"/>
              </a:ext>
            </a:extLst>
          </p:cNvPr>
          <p:cNvSpPr/>
          <p:nvPr/>
        </p:nvSpPr>
        <p:spPr>
          <a:xfrm>
            <a:off x="0" y="6563841"/>
            <a:ext cx="19078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2025 PDC Interim Report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41211751-B776-4B04-98B0-999D27421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563080"/>
              </p:ext>
            </p:extLst>
          </p:nvPr>
        </p:nvGraphicFramePr>
        <p:xfrm>
          <a:off x="1108363" y="1811215"/>
          <a:ext cx="997527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9392">
                  <a:extLst>
                    <a:ext uri="{9D8B030D-6E8A-4147-A177-3AD203B41FA5}">
                      <a16:colId xmlns:a16="http://schemas.microsoft.com/office/drawing/2014/main" val="1330179413"/>
                    </a:ext>
                  </a:extLst>
                </a:gridCol>
                <a:gridCol w="814294">
                  <a:extLst>
                    <a:ext uri="{9D8B030D-6E8A-4147-A177-3AD203B41FA5}">
                      <a16:colId xmlns:a16="http://schemas.microsoft.com/office/drawing/2014/main" val="921307746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756689686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1625817260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3403478181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2623673994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23471260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2404407637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2405468058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2458135513"/>
                    </a:ext>
                  </a:extLst>
                </a:gridCol>
                <a:gridCol w="906843">
                  <a:extLst>
                    <a:ext uri="{9D8B030D-6E8A-4147-A177-3AD203B41FA5}">
                      <a16:colId xmlns:a16="http://schemas.microsoft.com/office/drawing/2014/main" val="8159212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18-19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21-22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17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Certificates Awarded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2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Cumulative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922189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C16FE1C-7EC7-1CB2-FCAD-98621EE5A3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497" y="3178631"/>
            <a:ext cx="4737003" cy="277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052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4905" y="388856"/>
            <a:ext cx="6096000" cy="821289"/>
          </a:xfrm>
        </p:spPr>
        <p:txBody>
          <a:bodyPr/>
          <a:lstStyle/>
          <a:p>
            <a:pPr algn="ctr"/>
            <a:r>
              <a:rPr lang="en-US" sz="2800" dirty="0"/>
              <a:t>Basic Competency Certifications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2025 PDC Interim Report</a:t>
            </a:r>
          </a:p>
          <a:p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58510C9-F0DA-4DB1-9940-25B954C21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272578"/>
              </p:ext>
            </p:extLst>
          </p:nvPr>
        </p:nvGraphicFramePr>
        <p:xfrm>
          <a:off x="2096232" y="1860770"/>
          <a:ext cx="7999536" cy="12816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288">
                  <a:extLst>
                    <a:ext uri="{9D8B030D-6E8A-4147-A177-3AD203B41FA5}">
                      <a16:colId xmlns:a16="http://schemas.microsoft.com/office/drawing/2014/main" val="4267396634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2482354073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3814342222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1505888756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4287982982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1887187205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984143085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300011609"/>
                    </a:ext>
                  </a:extLst>
                </a:gridCol>
                <a:gridCol w="811781">
                  <a:extLst>
                    <a:ext uri="{9D8B030D-6E8A-4147-A177-3AD203B41FA5}">
                      <a16:colId xmlns:a16="http://schemas.microsoft.com/office/drawing/2014/main" val="2883725565"/>
                    </a:ext>
                  </a:extLst>
                </a:gridCol>
              </a:tblGrid>
              <a:tr h="427233"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18-19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All FYs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900075"/>
                  </a:ext>
                </a:extLst>
              </a:tr>
              <a:tr h="427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Basic - Weighing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73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487950"/>
                  </a:ext>
                </a:extLst>
              </a:tr>
              <a:tr h="427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</a:rPr>
                        <a:t>Basic - Measuring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944320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7A978B4-933D-85A5-0E8A-A65562FA4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801" y="3341599"/>
            <a:ext cx="4572396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50315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4122" y="448230"/>
            <a:ext cx="8559425" cy="821289"/>
          </a:xfrm>
        </p:spPr>
        <p:txBody>
          <a:bodyPr/>
          <a:lstStyle/>
          <a:p>
            <a:r>
              <a:rPr lang="en-US" sz="2800" dirty="0"/>
              <a:t>High Utilization States – Professional Certificates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348251"/>
              </p:ext>
            </p:extLst>
          </p:nvPr>
        </p:nvGraphicFramePr>
        <p:xfrm>
          <a:off x="615462" y="1837592"/>
          <a:ext cx="10964801" cy="4514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5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4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33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1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72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State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Certificates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State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Certificates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00050" algn="l"/>
                        </a:tabLst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00050" algn="l"/>
                        </a:tabLst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Arizona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Louisiana 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Nebraska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Missouri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Nevada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Wisconsin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Maryland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Mexico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Virginia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New York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Alaska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Colorado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Mississippi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Connecticut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North Carolina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Private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Washington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Ohio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2536111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Kansas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Montana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4189609"/>
                  </a:ext>
                </a:extLst>
              </a:tr>
              <a:tr h="3472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California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-400050" algn="l"/>
                        </a:tabLs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00050" algn="l"/>
                        </a:tabLst>
                        <a:defRPr/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Indiana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-400050" algn="l"/>
                        </a:tabLst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905027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08788B-07C6-471B-A4EF-C523F6E61D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60C17B-A6A8-4EBB-85BB-F019326704D5}"/>
              </a:ext>
            </a:extLst>
          </p:cNvPr>
          <p:cNvSpPr/>
          <p:nvPr/>
        </p:nvSpPr>
        <p:spPr>
          <a:xfrm>
            <a:off x="0" y="6563841"/>
            <a:ext cx="1984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2025 PDC Interim Report</a:t>
            </a:r>
          </a:p>
        </p:txBody>
      </p:sp>
    </p:spTree>
    <p:extLst>
      <p:ext uri="{BB962C8B-B14F-4D97-AF65-F5344CB8AC3E}">
        <p14:creationId xmlns:p14="http://schemas.microsoft.com/office/powerpoint/2010/main" val="310691542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0203" y="444932"/>
            <a:ext cx="6300870" cy="821289"/>
          </a:xfrm>
        </p:spPr>
        <p:txBody>
          <a:bodyPr/>
          <a:lstStyle/>
          <a:p>
            <a:pPr algn="ctr"/>
            <a:r>
              <a:rPr lang="en-US" dirty="0"/>
              <a:t>Professional Certifications - Devices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6AB37B-8460-410B-9230-6042AE43D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78977" y="5495328"/>
            <a:ext cx="64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All values based on passed exams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667EA8-3ACA-4007-B1B8-597A778ADA6E}"/>
              </a:ext>
            </a:extLst>
          </p:cNvPr>
          <p:cNvSpPr/>
          <p:nvPr/>
        </p:nvSpPr>
        <p:spPr>
          <a:xfrm>
            <a:off x="0" y="6563841"/>
            <a:ext cx="19078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2025 PDC Interim Report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3BBBAC69-2CFF-49C0-97B7-1A874F316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7652"/>
              </p:ext>
            </p:extLst>
          </p:nvPr>
        </p:nvGraphicFramePr>
        <p:xfrm>
          <a:off x="1862668" y="1834787"/>
          <a:ext cx="7789326" cy="351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720">
                  <a:extLst>
                    <a:ext uri="{9D8B030D-6E8A-4147-A177-3AD203B41FA5}">
                      <a16:colId xmlns:a16="http://schemas.microsoft.com/office/drawing/2014/main" val="685927454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2562398580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4220339980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2548823132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246257652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938351317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321997641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807968957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4031722467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561659541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725659182"/>
                    </a:ext>
                  </a:extLst>
                </a:gridCol>
                <a:gridCol w="623146">
                  <a:extLst>
                    <a:ext uri="{9D8B030D-6E8A-4147-A177-3AD203B41FA5}">
                      <a16:colId xmlns:a16="http://schemas.microsoft.com/office/drawing/2014/main" val="3845011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18-19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51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Small Capacity 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3066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Medium Capacity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723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Large Capacity 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3075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Precision Scales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60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Retail Motor Fuel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733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Vehicle-Tank Meters 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830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LPG and Anhydrous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77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2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4435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615" y="445096"/>
            <a:ext cx="6810824" cy="821289"/>
          </a:xfrm>
        </p:spPr>
        <p:txBody>
          <a:bodyPr/>
          <a:lstStyle/>
          <a:p>
            <a:pPr algn="ctr"/>
            <a:r>
              <a:rPr lang="en-US" dirty="0"/>
              <a:t>Professional Certifications – Regulatory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6AB37B-8460-410B-9230-6042AE43D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56807" y="4762498"/>
            <a:ext cx="640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All values based on passed exams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667EA8-3ACA-4007-B1B8-597A778ADA6E}"/>
              </a:ext>
            </a:extLst>
          </p:cNvPr>
          <p:cNvSpPr/>
          <p:nvPr/>
        </p:nvSpPr>
        <p:spPr>
          <a:xfrm>
            <a:off x="0" y="6563841"/>
            <a:ext cx="19078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2025 PDC Interim Report</a:t>
            </a:r>
          </a:p>
        </p:txBody>
      </p:sp>
      <p:graphicFrame>
        <p:nvGraphicFramePr>
          <p:cNvPr id="6" name="Table 9">
            <a:extLst>
              <a:ext uri="{FF2B5EF4-FFF2-40B4-BE49-F238E27FC236}">
                <a16:creationId xmlns:a16="http://schemas.microsoft.com/office/drawing/2014/main" id="{3BBBAC69-2CFF-49C0-97B7-1A874F316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025610"/>
              </p:ext>
            </p:extLst>
          </p:nvPr>
        </p:nvGraphicFramePr>
        <p:xfrm>
          <a:off x="1856807" y="2019426"/>
          <a:ext cx="7402152" cy="258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267">
                  <a:extLst>
                    <a:ext uri="{9D8B030D-6E8A-4147-A177-3AD203B41FA5}">
                      <a16:colId xmlns:a16="http://schemas.microsoft.com/office/drawing/2014/main" val="685927454"/>
                    </a:ext>
                  </a:extLst>
                </a:gridCol>
                <a:gridCol w="627129">
                  <a:extLst>
                    <a:ext uri="{9D8B030D-6E8A-4147-A177-3AD203B41FA5}">
                      <a16:colId xmlns:a16="http://schemas.microsoft.com/office/drawing/2014/main" val="4220339980"/>
                    </a:ext>
                  </a:extLst>
                </a:gridCol>
                <a:gridCol w="561972">
                  <a:extLst>
                    <a:ext uri="{9D8B030D-6E8A-4147-A177-3AD203B41FA5}">
                      <a16:colId xmlns:a16="http://schemas.microsoft.com/office/drawing/2014/main" val="254882313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246257652"/>
                    </a:ext>
                  </a:extLst>
                </a:gridCol>
                <a:gridCol w="586406">
                  <a:extLst>
                    <a:ext uri="{9D8B030D-6E8A-4147-A177-3AD203B41FA5}">
                      <a16:colId xmlns:a16="http://schemas.microsoft.com/office/drawing/2014/main" val="3938351317"/>
                    </a:ext>
                  </a:extLst>
                </a:gridCol>
                <a:gridCol w="586406">
                  <a:extLst>
                    <a:ext uri="{9D8B030D-6E8A-4147-A177-3AD203B41FA5}">
                      <a16:colId xmlns:a16="http://schemas.microsoft.com/office/drawing/2014/main" val="3321997641"/>
                    </a:ext>
                  </a:extLst>
                </a:gridCol>
                <a:gridCol w="610839">
                  <a:extLst>
                    <a:ext uri="{9D8B030D-6E8A-4147-A177-3AD203B41FA5}">
                      <a16:colId xmlns:a16="http://schemas.microsoft.com/office/drawing/2014/main" val="3807968957"/>
                    </a:ext>
                  </a:extLst>
                </a:gridCol>
                <a:gridCol w="602695">
                  <a:extLst>
                    <a:ext uri="{9D8B030D-6E8A-4147-A177-3AD203B41FA5}">
                      <a16:colId xmlns:a16="http://schemas.microsoft.com/office/drawing/2014/main" val="4031722467"/>
                    </a:ext>
                  </a:extLst>
                </a:gridCol>
                <a:gridCol w="592567">
                  <a:extLst>
                    <a:ext uri="{9D8B030D-6E8A-4147-A177-3AD203B41FA5}">
                      <a16:colId xmlns:a16="http://schemas.microsoft.com/office/drawing/2014/main" val="3561659541"/>
                    </a:ext>
                  </a:extLst>
                </a:gridCol>
                <a:gridCol w="581114">
                  <a:extLst>
                    <a:ext uri="{9D8B030D-6E8A-4147-A177-3AD203B41FA5}">
                      <a16:colId xmlns:a16="http://schemas.microsoft.com/office/drawing/2014/main" val="1911195685"/>
                    </a:ext>
                  </a:extLst>
                </a:gridCol>
                <a:gridCol w="555477">
                  <a:extLst>
                    <a:ext uri="{9D8B030D-6E8A-4147-A177-3AD203B41FA5}">
                      <a16:colId xmlns:a16="http://schemas.microsoft.com/office/drawing/2014/main" val="84403724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50113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14-15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15-16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16-17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17-18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18-19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19-20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20-21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21-22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22-23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23-24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518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Package Checking – Basic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8975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Price Verification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520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Packaging and Labeling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006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Method of Sale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83988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62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6096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289" y="502920"/>
            <a:ext cx="5848461" cy="821289"/>
          </a:xfrm>
        </p:spPr>
        <p:txBody>
          <a:bodyPr/>
          <a:lstStyle/>
          <a:p>
            <a:r>
              <a:rPr lang="en-US" sz="2800" dirty="0"/>
              <a:t>Basic Competency Certifications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275554"/>
              </p:ext>
            </p:extLst>
          </p:nvPr>
        </p:nvGraphicFramePr>
        <p:xfrm>
          <a:off x="609600" y="1828800"/>
          <a:ext cx="10973279" cy="1591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473039219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3706430747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560113731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1231197999"/>
                    </a:ext>
                  </a:extLst>
                </a:gridCol>
                <a:gridCol w="1154257">
                  <a:extLst>
                    <a:ext uri="{9D8B030D-6E8A-4147-A177-3AD203B41FA5}">
                      <a16:colId xmlns:a16="http://schemas.microsoft.com/office/drawing/2014/main" val="2182367086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5F497A"/>
                        </a:solidFill>
                        <a:latin typeface="Century Gothic" panose="020B0502020202020204" pitchFamily="34" charset="0"/>
                        <a:cs typeface="Times New Roman"/>
                      </a:endParaRP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FY 17-18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FY 18-19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FY 19-20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FY 20-21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FY 21-22</a:t>
                      </a: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FY22-23</a:t>
                      </a: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FY 23-24</a:t>
                      </a: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ALL FYs</a:t>
                      </a:r>
                    </a:p>
                  </a:txBody>
                  <a:tcPr marL="104067" marR="104067" marT="0" marB="0" anchor="ctr">
                    <a:solidFill>
                      <a:srgbClr val="003E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Basic Measuring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0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40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14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5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69</a:t>
                      </a:r>
                    </a:p>
                  </a:txBody>
                  <a:tcPr marL="104067" marR="10406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Basic Weighing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30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11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12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73</a:t>
                      </a:r>
                    </a:p>
                  </a:txBody>
                  <a:tcPr marL="104067" marR="10406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Total</a:t>
                      </a:r>
                      <a:endParaRPr lang="en-US" sz="160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70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25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entury Gothic" panose="020B0502020202020204" pitchFamily="34" charset="0"/>
                        </a:rPr>
                        <a:t>17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entury Gothic" panose="020B050202020202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104067" marR="10406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entury Gothic" panose="020B0502020202020204" pitchFamily="34" charset="0"/>
                          <a:ea typeface="Times New Roman"/>
                          <a:cs typeface="Times New Roman"/>
                        </a:rPr>
                        <a:t>142</a:t>
                      </a:r>
                    </a:p>
                  </a:txBody>
                  <a:tcPr marL="104067" marR="104067" marT="0" marB="0" anchor="ctr"/>
                </a:tc>
                <a:extLst>
                  <a:ext uri="{0D108BD9-81ED-4DB2-BD59-A6C34878D82A}">
                    <a16:rowId xmlns:a16="http://schemas.microsoft.com/office/drawing/2014/main" val="271074799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AFEA94-A334-4BA5-AE2B-6A863EC4A3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8C68B5-274E-431A-97DB-28A3A62427FF}"/>
              </a:ext>
            </a:extLst>
          </p:cNvPr>
          <p:cNvSpPr/>
          <p:nvPr/>
        </p:nvSpPr>
        <p:spPr>
          <a:xfrm>
            <a:off x="0" y="6563841"/>
            <a:ext cx="1984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2024 PDC Interim Report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A590B3-56EE-2004-298A-0B1C24577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627" y="3429000"/>
            <a:ext cx="3794760" cy="28472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2AE907-2EB5-EEBD-85C8-490DC2732A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8615" y="3434416"/>
            <a:ext cx="3794760" cy="284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42331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588" y="342900"/>
            <a:ext cx="4520823" cy="821289"/>
          </a:xfrm>
        </p:spPr>
        <p:txBody>
          <a:bodyPr/>
          <a:lstStyle/>
          <a:p>
            <a:pPr algn="ctr"/>
            <a:r>
              <a:rPr lang="en-US" dirty="0"/>
              <a:t>Registered Service Agent Exam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672737"/>
            <a:ext cx="10972800" cy="4572000"/>
          </a:xfrm>
        </p:spPr>
        <p:txBody>
          <a:bodyPr/>
          <a:lstStyle/>
          <a:p>
            <a:r>
              <a:rPr lang="en-US" sz="2400" dirty="0"/>
              <a:t>Service Agent Exams</a:t>
            </a:r>
          </a:p>
          <a:p>
            <a:pPr lvl="1"/>
            <a:r>
              <a:rPr lang="en-US" dirty="0"/>
              <a:t>Test at state facility or designated testing center</a:t>
            </a:r>
          </a:p>
          <a:p>
            <a:pPr lvl="1"/>
            <a:r>
              <a:rPr lang="en-US" dirty="0"/>
              <a:t>Test results available immediately – certificate issued to test taker</a:t>
            </a:r>
          </a:p>
          <a:p>
            <a:pPr lvl="1"/>
            <a:r>
              <a:rPr lang="en-US" dirty="0"/>
              <a:t>Feedback on results provided to all test takers</a:t>
            </a:r>
          </a:p>
          <a:p>
            <a:pPr lvl="1"/>
            <a:r>
              <a:rPr lang="en-US" dirty="0"/>
              <a:t>Exams with passing scores posted on limited access test website</a:t>
            </a:r>
          </a:p>
          <a:p>
            <a:pPr lvl="1"/>
            <a:r>
              <a:rPr lang="en-US" dirty="0"/>
              <a:t>NCWM hosts state regulatory exams</a:t>
            </a:r>
          </a:p>
          <a:p>
            <a:pPr lvl="1"/>
            <a:r>
              <a:rPr lang="en-US" dirty="0"/>
              <a:t>Exams available now – Handbook 44, Small Scales, RMFD, Large Capacity Weighing, LPG and Anhydrous, Vehicle Tank Meters, State of Minnesota</a:t>
            </a:r>
          </a:p>
          <a:p>
            <a:pPr marL="342900" lvl="1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200" dirty="0">
                <a:highlight>
                  <a:srgbClr val="FFFF00"/>
                </a:highlight>
              </a:rPr>
              <a:t>	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D3A4B-C1CF-4F11-B596-A0E98465F2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416D9F-BA6F-4B27-ABAF-3F8117C09E71}"/>
              </a:ext>
            </a:extLst>
          </p:cNvPr>
          <p:cNvSpPr/>
          <p:nvPr/>
        </p:nvSpPr>
        <p:spPr>
          <a:xfrm>
            <a:off x="0" y="6563841"/>
            <a:ext cx="1984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2025 PDC Interim Report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37059FD-A782-EA56-A121-4FCDA6506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21757"/>
              </p:ext>
            </p:extLst>
          </p:nvPr>
        </p:nvGraphicFramePr>
        <p:xfrm>
          <a:off x="1391918" y="4636980"/>
          <a:ext cx="8808723" cy="1316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144">
                  <a:extLst>
                    <a:ext uri="{9D8B030D-6E8A-4147-A177-3AD203B41FA5}">
                      <a16:colId xmlns:a16="http://schemas.microsoft.com/office/drawing/2014/main" val="719438819"/>
                    </a:ext>
                  </a:extLst>
                </a:gridCol>
                <a:gridCol w="1920217">
                  <a:extLst>
                    <a:ext uri="{9D8B030D-6E8A-4147-A177-3AD203B41FA5}">
                      <a16:colId xmlns:a16="http://schemas.microsoft.com/office/drawing/2014/main" val="2169629303"/>
                    </a:ext>
                  </a:extLst>
                </a:gridCol>
                <a:gridCol w="2202181">
                  <a:extLst>
                    <a:ext uri="{9D8B030D-6E8A-4147-A177-3AD203B41FA5}">
                      <a16:colId xmlns:a16="http://schemas.microsoft.com/office/drawing/2014/main" val="224078313"/>
                    </a:ext>
                  </a:extLst>
                </a:gridCol>
                <a:gridCol w="2202181">
                  <a:extLst>
                    <a:ext uri="{9D8B030D-6E8A-4147-A177-3AD203B41FA5}">
                      <a16:colId xmlns:a16="http://schemas.microsoft.com/office/drawing/2014/main" val="3900147338"/>
                    </a:ext>
                  </a:extLst>
                </a:gridCol>
              </a:tblGrid>
              <a:tr h="438927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Exam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NCWM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Non-Member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Virtual Proctoring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93479"/>
                  </a:ext>
                </a:extLst>
              </a:tr>
              <a:tr h="438927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entury Gothic" panose="020B0502020202020204" pitchFamily="34" charset="0"/>
                        </a:rPr>
                        <a:t>NCWM Technical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$50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$100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$20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064267"/>
                  </a:ext>
                </a:extLst>
              </a:tr>
              <a:tr h="438927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entury Gothic" panose="020B0502020202020204" pitchFamily="34" charset="0"/>
                        </a:rPr>
                        <a:t>State Regulatory Exam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$20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$50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entury Gothic" panose="020B0502020202020204" pitchFamily="34" charset="0"/>
                        </a:rPr>
                        <a:t>$20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406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38395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7972" y="520918"/>
            <a:ext cx="4520823" cy="821289"/>
          </a:xfrm>
        </p:spPr>
        <p:txBody>
          <a:bodyPr/>
          <a:lstStyle/>
          <a:p>
            <a:pPr algn="ctr"/>
            <a:r>
              <a:rPr lang="en-US" dirty="0"/>
              <a:t>Proctoring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15" y="1828800"/>
            <a:ext cx="11254154" cy="4572000"/>
          </a:xfrm>
        </p:spPr>
        <p:txBody>
          <a:bodyPr/>
          <a:lstStyle/>
          <a:p>
            <a:r>
              <a:rPr lang="en-US" sz="2400" dirty="0"/>
              <a:t>Proctoring of all exams required</a:t>
            </a:r>
          </a:p>
          <a:p>
            <a:r>
              <a:rPr lang="en-US" sz="2400" dirty="0"/>
              <a:t>In-person and virtual proctoring available</a:t>
            </a:r>
          </a:p>
          <a:p>
            <a:pPr lvl="1"/>
            <a:r>
              <a:rPr lang="en-US" sz="2000" dirty="0"/>
              <a:t>List of authorized in-person proctors on NCWM website</a:t>
            </a:r>
          </a:p>
          <a:p>
            <a:pPr lvl="1"/>
            <a:r>
              <a:rPr lang="en-US" sz="2000" dirty="0">
                <a:solidFill>
                  <a:prstClr val="black"/>
                </a:solidFill>
              </a:rPr>
              <a:t>Virtual proctoring through Test.com – no cost to members, $20 for RSA Exams</a:t>
            </a: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sz="2200" dirty="0">
              <a:highlight>
                <a:srgbClr val="FFFF00"/>
              </a:highlight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D3A4B-C1CF-4F11-B596-A0E98465F2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86494-1DC5-452A-B5B1-81BE50248B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416D9F-BA6F-4B27-ABAF-3F8117C09E71}"/>
              </a:ext>
            </a:extLst>
          </p:cNvPr>
          <p:cNvSpPr/>
          <p:nvPr/>
        </p:nvSpPr>
        <p:spPr>
          <a:xfrm>
            <a:off x="0" y="6563841"/>
            <a:ext cx="19848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latin typeface="Century Gothic" panose="020B0502020202020204" pitchFamily="34" charset="0"/>
              </a:rPr>
              <a:t>2025 PDC Interim Report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4D670A-3DD2-4612-8031-1EC396B0A9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69628"/>
              </p:ext>
            </p:extLst>
          </p:nvPr>
        </p:nvGraphicFramePr>
        <p:xfrm>
          <a:off x="1444407" y="3965331"/>
          <a:ext cx="8875294" cy="126910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3535644">
                  <a:extLst>
                    <a:ext uri="{9D8B030D-6E8A-4147-A177-3AD203B41FA5}">
                      <a16:colId xmlns:a16="http://schemas.microsoft.com/office/drawing/2014/main" val="3104219834"/>
                    </a:ext>
                  </a:extLst>
                </a:gridCol>
                <a:gridCol w="2671901">
                  <a:extLst>
                    <a:ext uri="{9D8B030D-6E8A-4147-A177-3AD203B41FA5}">
                      <a16:colId xmlns:a16="http://schemas.microsoft.com/office/drawing/2014/main" val="1561666279"/>
                    </a:ext>
                  </a:extLst>
                </a:gridCol>
                <a:gridCol w="2667749">
                  <a:extLst>
                    <a:ext uri="{9D8B030D-6E8A-4147-A177-3AD203B41FA5}">
                      <a16:colId xmlns:a16="http://schemas.microsoft.com/office/drawing/2014/main" val="1671847254"/>
                    </a:ext>
                  </a:extLst>
                </a:gridCol>
              </a:tblGrid>
              <a:tr h="482595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In-Person vs Virtual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FY 23-24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861574"/>
                  </a:ext>
                </a:extLst>
              </a:tr>
              <a:tr h="2604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entury Gothic" panose="020B0502020202020204" pitchFamily="34" charset="0"/>
                        </a:rPr>
                        <a:t>In-person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entury Gothic" panose="020B0502020202020204" pitchFamily="34" charset="0"/>
                        </a:rPr>
                        <a:t>Virtual</a:t>
                      </a:r>
                      <a:endParaRPr lang="en-US" sz="1600" b="1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03110"/>
                  </a:ext>
                </a:extLst>
              </a:tr>
              <a:tr h="260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Professional Certification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272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249032"/>
                  </a:ext>
                </a:extLst>
              </a:tr>
              <a:tr h="26047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Basic Competency Certification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35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en-US" sz="16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299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957887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A440640499E045B20B22771E0D8221" ma:contentTypeVersion="22" ma:contentTypeDescription="Create a new document." ma:contentTypeScope="" ma:versionID="7cdbad01cd0d5462f9e60ee45f969c36">
  <xsd:schema xmlns:xsd="http://www.w3.org/2001/XMLSchema" xmlns:xs="http://www.w3.org/2001/XMLSchema" xmlns:p="http://schemas.microsoft.com/office/2006/metadata/properties" xmlns:ns2="e821e515-2ed6-42dc-8244-a8315a5cc19a" xmlns:ns3="e1c729d5-d8dd-4ccd-87aa-46ea52ddd4a6" targetNamespace="http://schemas.microsoft.com/office/2006/metadata/properties" ma:root="true" ma:fieldsID="6eb1b3256f20b338b65b67a3e366e44a" ns2:_="" ns3:_="">
    <xsd:import namespace="e821e515-2ed6-42dc-8244-a8315a5cc19a"/>
    <xsd:import namespace="e1c729d5-d8dd-4ccd-87aa-46ea52ddd4a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MigrationSourceURL" minOccurs="0"/>
                <xsd:element ref="ns2:SharedWithDetails" minOccurs="0"/>
                <xsd:element ref="ns2:LastSharedByTime" minOccurs="0"/>
                <xsd:element ref="ns2:LastSharedByUser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21e515-2ed6-42dc-8244-a8315a5cc19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internalName="LastSharedByTime" ma:readOnly="true">
      <xsd:simpleType>
        <xsd:restriction base="dms:DateTime"/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a0de06aa-230a-41a3-a587-8f6872d495ab}" ma:internalName="TaxCatchAll" ma:showField="CatchAllData" ma:web="e821e515-2ed6-42dc-8244-a8315a5cc1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c729d5-d8dd-4ccd-87aa-46ea52ddd4a6" elementFormDefault="qualified">
    <xsd:import namespace="http://schemas.microsoft.com/office/2006/documentManagement/types"/>
    <xsd:import namespace="http://schemas.microsoft.com/office/infopath/2007/PartnerControls"/>
    <xsd:element name="MigrationSourceURL" ma:index="9" nillable="true" ma:displayName="MigrationSourceURL" ma:internalName="MigrationSourceURL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82bce29-4b9a-4a84-ab75-f0ea1c3771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9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SourceURL xmlns="e1c729d5-d8dd-4ccd-87aa-46ea52ddd4a6" xsi:nil="true"/>
    <TaxCatchAll xmlns="e821e515-2ed6-42dc-8244-a8315a5cc19a" xsi:nil="true"/>
    <lcf76f155ced4ddcb4097134ff3c332f xmlns="e1c729d5-d8dd-4ccd-87aa-46ea52ddd4a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F9128D-A49E-4B78-A62F-45AEEF632D30}"/>
</file>

<file path=customXml/itemProps2.xml><?xml version="1.0" encoding="utf-8"?>
<ds:datastoreItem xmlns:ds="http://schemas.openxmlformats.org/officeDocument/2006/customXml" ds:itemID="{9DFDE2DD-8710-441E-A689-93EC3BCFC00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e1c729d5-d8dd-4ccd-87aa-46ea52ddd4a6"/>
    <ds:schemaRef ds:uri="e821e515-2ed6-42dc-8244-a8315a5cc19a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5F78D1E-DF92-4DAB-887A-C1E87B627A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1450</TotalTime>
  <Words>705</Words>
  <Application>Microsoft Office PowerPoint</Application>
  <PresentationFormat>Widescreen</PresentationFormat>
  <Paragraphs>417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1_Office Theme</vt:lpstr>
      <vt:lpstr>EDU-1 Professional Certification Program</vt:lpstr>
      <vt:lpstr>Professional Certifications</vt:lpstr>
      <vt:lpstr>Basic Competency Certifications</vt:lpstr>
      <vt:lpstr>High Utilization States – Professional Certificates</vt:lpstr>
      <vt:lpstr>Professional Certifications - Devices</vt:lpstr>
      <vt:lpstr>Professional Certifications – Regulatory</vt:lpstr>
      <vt:lpstr>Basic Competency Certifications</vt:lpstr>
      <vt:lpstr>Registered Service Agent Exam Program</vt:lpstr>
      <vt:lpstr>Proctoring</vt:lpstr>
      <vt:lpstr>Achievements and Plans</vt:lpstr>
      <vt:lpstr>Achievements and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Weights &amp; Measures Considerations for DEF</dc:title>
  <dc:creator>don.onwiler</dc:creator>
  <cp:lastModifiedBy>Danyelle Dolan</cp:lastModifiedBy>
  <cp:revision>519</cp:revision>
  <cp:lastPrinted>2019-01-08T22:29:22Z</cp:lastPrinted>
  <dcterms:created xsi:type="dcterms:W3CDTF">2009-04-06T21:43:00Z</dcterms:created>
  <dcterms:modified xsi:type="dcterms:W3CDTF">2025-07-14T14:09:43Z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0x0101008AA440640499E045B20B22771E0D8221</vt:lpwstr>
  </property>
  <property fmtid="{D5CDD505-2E9C-101B-9397-08002B2CF9AE}" pid="3" name="MSIP_Label_3b48b937-0ae3-46f5-b32e-f3232b5be847_Enabled">
    <vt:lpwstr>True</vt:lpwstr>
  </property>
  <property fmtid="{D5CDD505-2E9C-101B-9397-08002B2CF9AE}" pid="4" name="MSIP_Label_3b48b937-0ae3-46f5-b32e-f3232b5be847_SiteId">
    <vt:lpwstr>9179d01a-e94c-4488-b5f0-4554bc474f8c</vt:lpwstr>
  </property>
  <property fmtid="{D5CDD505-2E9C-101B-9397-08002B2CF9AE}" pid="5" name="MSIP_Label_3b48b937-0ae3-46f5-b32e-f3232b5be847_Owner">
    <vt:lpwstr>James.Pettinato@technipfmc.com</vt:lpwstr>
  </property>
  <property fmtid="{D5CDD505-2E9C-101B-9397-08002B2CF9AE}" pid="6" name="MSIP_Label_3b48b937-0ae3-46f5-b32e-f3232b5be847_SetDate">
    <vt:lpwstr>2019-07-14T21:05:12.3571639Z</vt:lpwstr>
  </property>
  <property fmtid="{D5CDD505-2E9C-101B-9397-08002B2CF9AE}" pid="7" name="MSIP_Label_3b48b937-0ae3-46f5-b32e-f3232b5be847_Name">
    <vt:lpwstr>General</vt:lpwstr>
  </property>
  <property fmtid="{D5CDD505-2E9C-101B-9397-08002B2CF9AE}" pid="8" name="MSIP_Label_3b48b937-0ae3-46f5-b32e-f3232b5be847_Application">
    <vt:lpwstr>Microsoft Azure Information Protection</vt:lpwstr>
  </property>
  <property fmtid="{D5CDD505-2E9C-101B-9397-08002B2CF9AE}" pid="9" name="MSIP_Label_3b48b937-0ae3-46f5-b32e-f3232b5be847_Extended_MSFT_Method">
    <vt:lpwstr>Automatic</vt:lpwstr>
  </property>
  <property fmtid="{D5CDD505-2E9C-101B-9397-08002B2CF9AE}" pid="10" name="Sensitivity">
    <vt:lpwstr>General</vt:lpwstr>
  </property>
</Properties>
</file>