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145705365" r:id="rId5"/>
    <p:sldId id="2145705366" r:id="rId6"/>
    <p:sldId id="2145705354" r:id="rId7"/>
    <p:sldId id="2145705361" r:id="rId8"/>
    <p:sldId id="2145705355" r:id="rId9"/>
    <p:sldId id="2145705356" r:id="rId10"/>
    <p:sldId id="2145705357" r:id="rId11"/>
    <p:sldId id="2145705358" r:id="rId12"/>
    <p:sldId id="2145705359" r:id="rId13"/>
    <p:sldId id="2145705360" r:id="rId14"/>
    <p:sldId id="2145705362" r:id="rId15"/>
    <p:sldId id="2145705363" r:id="rId16"/>
    <p:sldId id="21457053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8E77F-5CB2-4AAE-9EF9-B6ECB606ED97}" v="1" dt="2025-07-10T12:55:22.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356" autoAdjust="0"/>
  </p:normalViewPr>
  <p:slideViewPr>
    <p:cSldViewPr snapToGrid="0">
      <p:cViewPr varScale="1">
        <p:scale>
          <a:sx n="90" d="100"/>
          <a:sy n="90" d="100"/>
        </p:scale>
        <p:origin x="1278" y="66"/>
      </p:cViewPr>
      <p:guideLst/>
    </p:cSldViewPr>
  </p:slideViewPr>
  <p:notesTextViewPr>
    <p:cViewPr>
      <p:scale>
        <a:sx n="1" d="1"/>
        <a:sy n="1" d="1"/>
      </p:scale>
      <p:origin x="0" y="0"/>
    </p:cViewPr>
  </p:notesTextViewPr>
  <p:notesViewPr>
    <p:cSldViewPr snapToGrid="0">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uire, John T. Mr. (Fed)" userId="c6773785-b84c-432c-84ad-9007e4f840e2" providerId="ADAL" clId="{9F38E77F-5CB2-4AAE-9EF9-B6ECB606ED97}"/>
    <pc:docChg chg="modSld">
      <pc:chgData name="McGuire, John T. Mr. (Fed)" userId="c6773785-b84c-432c-84ad-9007e4f840e2" providerId="ADAL" clId="{9F38E77F-5CB2-4AAE-9EF9-B6ECB606ED97}" dt="2025-07-10T12:57:43.598" v="9" actId="14826"/>
      <pc:docMkLst>
        <pc:docMk/>
      </pc:docMkLst>
      <pc:sldChg chg="modSp mod">
        <pc:chgData name="McGuire, John T. Mr. (Fed)" userId="c6773785-b84c-432c-84ad-9007e4f840e2" providerId="ADAL" clId="{9F38E77F-5CB2-4AAE-9EF9-B6ECB606ED97}" dt="2025-07-10T12:57:43.598" v="9" actId="14826"/>
        <pc:sldMkLst>
          <pc:docMk/>
          <pc:sldMk cId="485220039" sldId="2145705361"/>
        </pc:sldMkLst>
        <pc:picChg chg="mod">
          <ac:chgData name="McGuire, John T. Mr. (Fed)" userId="c6773785-b84c-432c-84ad-9007e4f840e2" providerId="ADAL" clId="{9F38E77F-5CB2-4AAE-9EF9-B6ECB606ED97}" dt="2025-07-10T12:57:43.598" v="9" actId="14826"/>
          <ac:picMkLst>
            <pc:docMk/>
            <pc:sldMk cId="485220039" sldId="2145705361"/>
            <ac:picMk id="5" creationId="{46DC92DA-8A69-8B24-1AF7-65F63F7537C9}"/>
          </ac:picMkLst>
        </pc:picChg>
      </pc:sldChg>
      <pc:sldChg chg="modNotesTx">
        <pc:chgData name="McGuire, John T. Mr. (Fed)" userId="c6773785-b84c-432c-84ad-9007e4f840e2" providerId="ADAL" clId="{9F38E77F-5CB2-4AAE-9EF9-B6ECB606ED97}" dt="2025-07-10T12:54:08.921" v="1" actId="113"/>
        <pc:sldMkLst>
          <pc:docMk/>
          <pc:sldMk cId="987952774" sldId="2145705365"/>
        </pc:sldMkLst>
      </pc:sldChg>
      <pc:sldChg chg="modNotesTx">
        <pc:chgData name="McGuire, John T. Mr. (Fed)" userId="c6773785-b84c-432c-84ad-9007e4f840e2" providerId="ADAL" clId="{9F38E77F-5CB2-4AAE-9EF9-B6ECB606ED97}" dt="2025-07-10T12:56:09.508" v="8"/>
        <pc:sldMkLst>
          <pc:docMk/>
          <pc:sldMk cId="2210491846" sldId="21457053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98695-D3F4-4613-8E21-A25350B42277}"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9B4AA861-3F0D-419D-936B-5D34A2CB4C91}">
      <dgm:prSet/>
      <dgm:spPr/>
      <dgm:t>
        <a:bodyPr/>
        <a:lstStyle/>
        <a:p>
          <a:r>
            <a:rPr lang="en-US"/>
            <a:t>Legibility: Large fonts, color contrast, and clear layout.</a:t>
          </a:r>
        </a:p>
      </dgm:t>
    </dgm:pt>
    <dgm:pt modelId="{E8F9C17E-8466-490D-91F6-243546A25BF2}" type="parTrans" cxnId="{5BDABFCE-7379-474A-A3A6-B5ADB2AF3A63}">
      <dgm:prSet/>
      <dgm:spPr/>
      <dgm:t>
        <a:bodyPr/>
        <a:lstStyle/>
        <a:p>
          <a:endParaRPr lang="en-US"/>
        </a:p>
      </dgm:t>
    </dgm:pt>
    <dgm:pt modelId="{DDE3B1DF-1007-427E-AAB2-FB542A17DBE9}" type="sibTrans" cxnId="{5BDABFCE-7379-474A-A3A6-B5ADB2AF3A63}">
      <dgm:prSet/>
      <dgm:spPr/>
      <dgm:t>
        <a:bodyPr/>
        <a:lstStyle/>
        <a:p>
          <a:endParaRPr lang="en-US"/>
        </a:p>
      </dgm:t>
    </dgm:pt>
    <dgm:pt modelId="{5AEEC085-222D-4CE9-B723-C2314B7C3D70}">
      <dgm:prSet/>
      <dgm:spPr/>
      <dgm:t>
        <a:bodyPr/>
        <a:lstStyle/>
        <a:p>
          <a:r>
            <a:rPr lang="en-US"/>
            <a:t>Clarity: Simple terms, avoid jargon, consistent placement.</a:t>
          </a:r>
        </a:p>
      </dgm:t>
    </dgm:pt>
    <dgm:pt modelId="{A9F6781C-092F-4571-B7EC-A0D7F8E970DD}" type="parTrans" cxnId="{3012B2A6-8794-49A5-8B90-D71317FC4723}">
      <dgm:prSet/>
      <dgm:spPr/>
      <dgm:t>
        <a:bodyPr/>
        <a:lstStyle/>
        <a:p>
          <a:endParaRPr lang="en-US"/>
        </a:p>
      </dgm:t>
    </dgm:pt>
    <dgm:pt modelId="{2C227C3C-0705-4BDF-AC02-2D1A703805B7}" type="sibTrans" cxnId="{3012B2A6-8794-49A5-8B90-D71317FC4723}">
      <dgm:prSet/>
      <dgm:spPr/>
      <dgm:t>
        <a:bodyPr/>
        <a:lstStyle/>
        <a:p>
          <a:endParaRPr lang="en-US"/>
        </a:p>
      </dgm:t>
    </dgm:pt>
    <dgm:pt modelId="{5721227D-D8A5-461D-BCAD-6E3ADBC361FF}">
      <dgm:prSet/>
      <dgm:spPr/>
      <dgm:t>
        <a:bodyPr/>
        <a:lstStyle/>
        <a:p>
          <a:r>
            <a:rPr lang="en-US"/>
            <a:t>Prominence: Use bold fonts for required info, minimize retailer-specific details.</a:t>
          </a:r>
        </a:p>
      </dgm:t>
    </dgm:pt>
    <dgm:pt modelId="{CB242639-1E77-44D4-8444-EDD9B4DE03A7}" type="parTrans" cxnId="{3679B8D9-0238-4A23-8285-20CB3C78C07B}">
      <dgm:prSet/>
      <dgm:spPr/>
      <dgm:t>
        <a:bodyPr/>
        <a:lstStyle/>
        <a:p>
          <a:endParaRPr lang="en-US"/>
        </a:p>
      </dgm:t>
    </dgm:pt>
    <dgm:pt modelId="{27B5F670-175A-4CFF-8546-7EAB46DFEC55}" type="sibTrans" cxnId="{3679B8D9-0238-4A23-8285-20CB3C78C07B}">
      <dgm:prSet/>
      <dgm:spPr/>
      <dgm:t>
        <a:bodyPr/>
        <a:lstStyle/>
        <a:p>
          <a:endParaRPr lang="en-US"/>
        </a:p>
      </dgm:t>
    </dgm:pt>
    <dgm:pt modelId="{1A67D2ED-16C2-4547-AB05-261BF0E2038F}">
      <dgm:prSet/>
      <dgm:spPr/>
      <dgm:t>
        <a:bodyPr/>
        <a:lstStyle/>
        <a:p>
          <a:r>
            <a:rPr lang="en-US"/>
            <a:t>Layout: Use the “Blocked Approach” with 4 clearly defined information blocks.</a:t>
          </a:r>
        </a:p>
      </dgm:t>
    </dgm:pt>
    <dgm:pt modelId="{01391BA1-4EF6-430A-A959-8FFA470882A4}" type="parTrans" cxnId="{92387605-2266-42BB-BBBA-8135B5CF8657}">
      <dgm:prSet/>
      <dgm:spPr/>
      <dgm:t>
        <a:bodyPr/>
        <a:lstStyle/>
        <a:p>
          <a:endParaRPr lang="en-US"/>
        </a:p>
      </dgm:t>
    </dgm:pt>
    <dgm:pt modelId="{F4ED092D-156C-4628-A5DF-D5F9B3367B65}" type="sibTrans" cxnId="{92387605-2266-42BB-BBBA-8135B5CF8657}">
      <dgm:prSet/>
      <dgm:spPr/>
      <dgm:t>
        <a:bodyPr/>
        <a:lstStyle/>
        <a:p>
          <a:endParaRPr lang="en-US"/>
        </a:p>
      </dgm:t>
    </dgm:pt>
    <dgm:pt modelId="{C1AB1F29-CBDA-4B4B-84C7-8672ECE3DB4B}" type="pres">
      <dgm:prSet presAssocID="{C5B98695-D3F4-4613-8E21-A25350B42277}" presName="outerComposite" presStyleCnt="0">
        <dgm:presLayoutVars>
          <dgm:chMax val="5"/>
          <dgm:dir/>
          <dgm:resizeHandles val="exact"/>
        </dgm:presLayoutVars>
      </dgm:prSet>
      <dgm:spPr/>
    </dgm:pt>
    <dgm:pt modelId="{F13BCF6D-AE6C-4D07-B506-6DF07800C57F}" type="pres">
      <dgm:prSet presAssocID="{C5B98695-D3F4-4613-8E21-A25350B42277}" presName="dummyMaxCanvas" presStyleCnt="0">
        <dgm:presLayoutVars/>
      </dgm:prSet>
      <dgm:spPr/>
    </dgm:pt>
    <dgm:pt modelId="{16A94963-58E2-4FD5-B78B-1D8BFE84B4A3}" type="pres">
      <dgm:prSet presAssocID="{C5B98695-D3F4-4613-8E21-A25350B42277}" presName="FourNodes_1" presStyleLbl="node1" presStyleIdx="0" presStyleCnt="4">
        <dgm:presLayoutVars>
          <dgm:bulletEnabled val="1"/>
        </dgm:presLayoutVars>
      </dgm:prSet>
      <dgm:spPr/>
    </dgm:pt>
    <dgm:pt modelId="{73845646-3113-4897-85E3-D76A2DDBA0D1}" type="pres">
      <dgm:prSet presAssocID="{C5B98695-D3F4-4613-8E21-A25350B42277}" presName="FourNodes_2" presStyleLbl="node1" presStyleIdx="1" presStyleCnt="4">
        <dgm:presLayoutVars>
          <dgm:bulletEnabled val="1"/>
        </dgm:presLayoutVars>
      </dgm:prSet>
      <dgm:spPr/>
    </dgm:pt>
    <dgm:pt modelId="{0019605D-4F45-4255-88B0-2630B8E6E0D2}" type="pres">
      <dgm:prSet presAssocID="{C5B98695-D3F4-4613-8E21-A25350B42277}" presName="FourNodes_3" presStyleLbl="node1" presStyleIdx="2" presStyleCnt="4">
        <dgm:presLayoutVars>
          <dgm:bulletEnabled val="1"/>
        </dgm:presLayoutVars>
      </dgm:prSet>
      <dgm:spPr/>
    </dgm:pt>
    <dgm:pt modelId="{F4D6D947-9E3D-4858-8B43-2704D1BDA71A}" type="pres">
      <dgm:prSet presAssocID="{C5B98695-D3F4-4613-8E21-A25350B42277}" presName="FourNodes_4" presStyleLbl="node1" presStyleIdx="3" presStyleCnt="4">
        <dgm:presLayoutVars>
          <dgm:bulletEnabled val="1"/>
        </dgm:presLayoutVars>
      </dgm:prSet>
      <dgm:spPr/>
    </dgm:pt>
    <dgm:pt modelId="{BFDBEBB8-7C33-4D65-920D-8FE50F2A55FF}" type="pres">
      <dgm:prSet presAssocID="{C5B98695-D3F4-4613-8E21-A25350B42277}" presName="FourConn_1-2" presStyleLbl="fgAccFollowNode1" presStyleIdx="0" presStyleCnt="3">
        <dgm:presLayoutVars>
          <dgm:bulletEnabled val="1"/>
        </dgm:presLayoutVars>
      </dgm:prSet>
      <dgm:spPr/>
    </dgm:pt>
    <dgm:pt modelId="{75B435E8-4A4E-4C6A-BB99-716EB0D1FBD5}" type="pres">
      <dgm:prSet presAssocID="{C5B98695-D3F4-4613-8E21-A25350B42277}" presName="FourConn_2-3" presStyleLbl="fgAccFollowNode1" presStyleIdx="1" presStyleCnt="3">
        <dgm:presLayoutVars>
          <dgm:bulletEnabled val="1"/>
        </dgm:presLayoutVars>
      </dgm:prSet>
      <dgm:spPr/>
    </dgm:pt>
    <dgm:pt modelId="{3B785378-A6D0-4841-B3EC-3E196F2B375A}" type="pres">
      <dgm:prSet presAssocID="{C5B98695-D3F4-4613-8E21-A25350B42277}" presName="FourConn_3-4" presStyleLbl="fgAccFollowNode1" presStyleIdx="2" presStyleCnt="3">
        <dgm:presLayoutVars>
          <dgm:bulletEnabled val="1"/>
        </dgm:presLayoutVars>
      </dgm:prSet>
      <dgm:spPr/>
    </dgm:pt>
    <dgm:pt modelId="{C9371D82-E24E-4032-9CE8-F7BBCDF736E0}" type="pres">
      <dgm:prSet presAssocID="{C5B98695-D3F4-4613-8E21-A25350B42277}" presName="FourNodes_1_text" presStyleLbl="node1" presStyleIdx="3" presStyleCnt="4">
        <dgm:presLayoutVars>
          <dgm:bulletEnabled val="1"/>
        </dgm:presLayoutVars>
      </dgm:prSet>
      <dgm:spPr/>
    </dgm:pt>
    <dgm:pt modelId="{F9C30626-F437-41C7-805C-6F3688690775}" type="pres">
      <dgm:prSet presAssocID="{C5B98695-D3F4-4613-8E21-A25350B42277}" presName="FourNodes_2_text" presStyleLbl="node1" presStyleIdx="3" presStyleCnt="4">
        <dgm:presLayoutVars>
          <dgm:bulletEnabled val="1"/>
        </dgm:presLayoutVars>
      </dgm:prSet>
      <dgm:spPr/>
    </dgm:pt>
    <dgm:pt modelId="{869968E1-EA15-4D80-BD23-3C0E5EF1B41B}" type="pres">
      <dgm:prSet presAssocID="{C5B98695-D3F4-4613-8E21-A25350B42277}" presName="FourNodes_3_text" presStyleLbl="node1" presStyleIdx="3" presStyleCnt="4">
        <dgm:presLayoutVars>
          <dgm:bulletEnabled val="1"/>
        </dgm:presLayoutVars>
      </dgm:prSet>
      <dgm:spPr/>
    </dgm:pt>
    <dgm:pt modelId="{88CDF9FC-AF22-4CFA-A695-08BBD204F23C}" type="pres">
      <dgm:prSet presAssocID="{C5B98695-D3F4-4613-8E21-A25350B42277}" presName="FourNodes_4_text" presStyleLbl="node1" presStyleIdx="3" presStyleCnt="4">
        <dgm:presLayoutVars>
          <dgm:bulletEnabled val="1"/>
        </dgm:presLayoutVars>
      </dgm:prSet>
      <dgm:spPr/>
    </dgm:pt>
  </dgm:ptLst>
  <dgm:cxnLst>
    <dgm:cxn modelId="{92387605-2266-42BB-BBBA-8135B5CF8657}" srcId="{C5B98695-D3F4-4613-8E21-A25350B42277}" destId="{1A67D2ED-16C2-4547-AB05-261BF0E2038F}" srcOrd="3" destOrd="0" parTransId="{01391BA1-4EF6-430A-A959-8FFA470882A4}" sibTransId="{F4ED092D-156C-4628-A5DF-D5F9B3367B65}"/>
    <dgm:cxn modelId="{DDC53714-B4D7-4138-8FED-D718CB2AF533}" type="presOf" srcId="{5721227D-D8A5-461D-BCAD-6E3ADBC361FF}" destId="{869968E1-EA15-4D80-BD23-3C0E5EF1B41B}" srcOrd="1" destOrd="0" presId="urn:microsoft.com/office/officeart/2005/8/layout/vProcess5"/>
    <dgm:cxn modelId="{5293601E-9C48-4444-8A18-840A842DCBB8}" type="presOf" srcId="{1A67D2ED-16C2-4547-AB05-261BF0E2038F}" destId="{F4D6D947-9E3D-4858-8B43-2704D1BDA71A}" srcOrd="0" destOrd="0" presId="urn:microsoft.com/office/officeart/2005/8/layout/vProcess5"/>
    <dgm:cxn modelId="{6F62DE5B-8303-4DFB-9C3B-5BFDC892E631}" type="presOf" srcId="{C5B98695-D3F4-4613-8E21-A25350B42277}" destId="{C1AB1F29-CBDA-4B4B-84C7-8672ECE3DB4B}" srcOrd="0" destOrd="0" presId="urn:microsoft.com/office/officeart/2005/8/layout/vProcess5"/>
    <dgm:cxn modelId="{8052E067-11F3-4D2F-AF9B-3661953232E8}" type="presOf" srcId="{5AEEC085-222D-4CE9-B723-C2314B7C3D70}" destId="{F9C30626-F437-41C7-805C-6F3688690775}" srcOrd="1" destOrd="0" presId="urn:microsoft.com/office/officeart/2005/8/layout/vProcess5"/>
    <dgm:cxn modelId="{CA5ECF83-5717-4810-9EDB-0480E18C6B28}" type="presOf" srcId="{27B5F670-175A-4CFF-8546-7EAB46DFEC55}" destId="{3B785378-A6D0-4841-B3EC-3E196F2B375A}" srcOrd="0" destOrd="0" presId="urn:microsoft.com/office/officeart/2005/8/layout/vProcess5"/>
    <dgm:cxn modelId="{6193199E-AE2F-4F79-8311-58517BFC67CC}" type="presOf" srcId="{1A67D2ED-16C2-4547-AB05-261BF0E2038F}" destId="{88CDF9FC-AF22-4CFA-A695-08BBD204F23C}" srcOrd="1" destOrd="0" presId="urn:microsoft.com/office/officeart/2005/8/layout/vProcess5"/>
    <dgm:cxn modelId="{5D0597A1-46DD-4C0C-AF84-B8040D4CD4D0}" type="presOf" srcId="{9B4AA861-3F0D-419D-936B-5D34A2CB4C91}" destId="{16A94963-58E2-4FD5-B78B-1D8BFE84B4A3}" srcOrd="0" destOrd="0" presId="urn:microsoft.com/office/officeart/2005/8/layout/vProcess5"/>
    <dgm:cxn modelId="{3012B2A6-8794-49A5-8B90-D71317FC4723}" srcId="{C5B98695-D3F4-4613-8E21-A25350B42277}" destId="{5AEEC085-222D-4CE9-B723-C2314B7C3D70}" srcOrd="1" destOrd="0" parTransId="{A9F6781C-092F-4571-B7EC-A0D7F8E970DD}" sibTransId="{2C227C3C-0705-4BDF-AC02-2D1A703805B7}"/>
    <dgm:cxn modelId="{518960B4-C74D-4F67-AD76-719D0D8F4843}" type="presOf" srcId="{2C227C3C-0705-4BDF-AC02-2D1A703805B7}" destId="{75B435E8-4A4E-4C6A-BB99-716EB0D1FBD5}" srcOrd="0" destOrd="0" presId="urn:microsoft.com/office/officeart/2005/8/layout/vProcess5"/>
    <dgm:cxn modelId="{ED484DBE-2FD3-4FC2-BCB2-4C1ECB3DEE80}" type="presOf" srcId="{9B4AA861-3F0D-419D-936B-5D34A2CB4C91}" destId="{C9371D82-E24E-4032-9CE8-F7BBCDF736E0}" srcOrd="1" destOrd="0" presId="urn:microsoft.com/office/officeart/2005/8/layout/vProcess5"/>
    <dgm:cxn modelId="{C6D17FC7-892E-43B8-B0F0-31C4001CF5AB}" type="presOf" srcId="{DDE3B1DF-1007-427E-AAB2-FB542A17DBE9}" destId="{BFDBEBB8-7C33-4D65-920D-8FE50F2A55FF}" srcOrd="0" destOrd="0" presId="urn:microsoft.com/office/officeart/2005/8/layout/vProcess5"/>
    <dgm:cxn modelId="{5BDABFCE-7379-474A-A3A6-B5ADB2AF3A63}" srcId="{C5B98695-D3F4-4613-8E21-A25350B42277}" destId="{9B4AA861-3F0D-419D-936B-5D34A2CB4C91}" srcOrd="0" destOrd="0" parTransId="{E8F9C17E-8466-490D-91F6-243546A25BF2}" sibTransId="{DDE3B1DF-1007-427E-AAB2-FB542A17DBE9}"/>
    <dgm:cxn modelId="{6EF567D3-3838-432A-A1F8-79314AF4AA7C}" type="presOf" srcId="{5AEEC085-222D-4CE9-B723-C2314B7C3D70}" destId="{73845646-3113-4897-85E3-D76A2DDBA0D1}" srcOrd="0" destOrd="0" presId="urn:microsoft.com/office/officeart/2005/8/layout/vProcess5"/>
    <dgm:cxn modelId="{3679B8D9-0238-4A23-8285-20CB3C78C07B}" srcId="{C5B98695-D3F4-4613-8E21-A25350B42277}" destId="{5721227D-D8A5-461D-BCAD-6E3ADBC361FF}" srcOrd="2" destOrd="0" parTransId="{CB242639-1E77-44D4-8444-EDD9B4DE03A7}" sibTransId="{27B5F670-175A-4CFF-8546-7EAB46DFEC55}"/>
    <dgm:cxn modelId="{A0A9F4DA-643F-4574-9853-C65C64CC9F0D}" type="presOf" srcId="{5721227D-D8A5-461D-BCAD-6E3ADBC361FF}" destId="{0019605D-4F45-4255-88B0-2630B8E6E0D2}" srcOrd="0" destOrd="0" presId="urn:microsoft.com/office/officeart/2005/8/layout/vProcess5"/>
    <dgm:cxn modelId="{4EA85520-1F35-4AFA-988E-CB1AB541DE58}" type="presParOf" srcId="{C1AB1F29-CBDA-4B4B-84C7-8672ECE3DB4B}" destId="{F13BCF6D-AE6C-4D07-B506-6DF07800C57F}" srcOrd="0" destOrd="0" presId="urn:microsoft.com/office/officeart/2005/8/layout/vProcess5"/>
    <dgm:cxn modelId="{35FCA0C4-8C31-415F-AC43-54D756CE7DD4}" type="presParOf" srcId="{C1AB1F29-CBDA-4B4B-84C7-8672ECE3DB4B}" destId="{16A94963-58E2-4FD5-B78B-1D8BFE84B4A3}" srcOrd="1" destOrd="0" presId="urn:microsoft.com/office/officeart/2005/8/layout/vProcess5"/>
    <dgm:cxn modelId="{BB110C04-405D-4A3E-9CAA-0D7BED04E2E7}" type="presParOf" srcId="{C1AB1F29-CBDA-4B4B-84C7-8672ECE3DB4B}" destId="{73845646-3113-4897-85E3-D76A2DDBA0D1}" srcOrd="2" destOrd="0" presId="urn:microsoft.com/office/officeart/2005/8/layout/vProcess5"/>
    <dgm:cxn modelId="{04D79C93-8113-4797-B1D6-76A20B889E13}" type="presParOf" srcId="{C1AB1F29-CBDA-4B4B-84C7-8672ECE3DB4B}" destId="{0019605D-4F45-4255-88B0-2630B8E6E0D2}" srcOrd="3" destOrd="0" presId="urn:microsoft.com/office/officeart/2005/8/layout/vProcess5"/>
    <dgm:cxn modelId="{68908CF3-0699-4E61-B1E7-9572C4FE1DBD}" type="presParOf" srcId="{C1AB1F29-CBDA-4B4B-84C7-8672ECE3DB4B}" destId="{F4D6D947-9E3D-4858-8B43-2704D1BDA71A}" srcOrd="4" destOrd="0" presId="urn:microsoft.com/office/officeart/2005/8/layout/vProcess5"/>
    <dgm:cxn modelId="{40848A91-EC3F-464A-8182-D3763BCCF614}" type="presParOf" srcId="{C1AB1F29-CBDA-4B4B-84C7-8672ECE3DB4B}" destId="{BFDBEBB8-7C33-4D65-920D-8FE50F2A55FF}" srcOrd="5" destOrd="0" presId="urn:microsoft.com/office/officeart/2005/8/layout/vProcess5"/>
    <dgm:cxn modelId="{5ECCC9CA-C25D-473F-82CF-A88AF86479B4}" type="presParOf" srcId="{C1AB1F29-CBDA-4B4B-84C7-8672ECE3DB4B}" destId="{75B435E8-4A4E-4C6A-BB99-716EB0D1FBD5}" srcOrd="6" destOrd="0" presId="urn:microsoft.com/office/officeart/2005/8/layout/vProcess5"/>
    <dgm:cxn modelId="{10508171-2DDA-4E9C-B1B0-C4943AB5B78F}" type="presParOf" srcId="{C1AB1F29-CBDA-4B4B-84C7-8672ECE3DB4B}" destId="{3B785378-A6D0-4841-B3EC-3E196F2B375A}" srcOrd="7" destOrd="0" presId="urn:microsoft.com/office/officeart/2005/8/layout/vProcess5"/>
    <dgm:cxn modelId="{3EDAFBDD-B642-4672-8D21-7A325CD25438}" type="presParOf" srcId="{C1AB1F29-CBDA-4B4B-84C7-8672ECE3DB4B}" destId="{C9371D82-E24E-4032-9CE8-F7BBCDF736E0}" srcOrd="8" destOrd="0" presId="urn:microsoft.com/office/officeart/2005/8/layout/vProcess5"/>
    <dgm:cxn modelId="{F79B6832-7A00-474D-ABEC-7A0EC4D61489}" type="presParOf" srcId="{C1AB1F29-CBDA-4B4B-84C7-8672ECE3DB4B}" destId="{F9C30626-F437-41C7-805C-6F3688690775}" srcOrd="9" destOrd="0" presId="urn:microsoft.com/office/officeart/2005/8/layout/vProcess5"/>
    <dgm:cxn modelId="{5BEAEE4F-5EF8-43C4-9F4D-3B704178EA56}" type="presParOf" srcId="{C1AB1F29-CBDA-4B4B-84C7-8672ECE3DB4B}" destId="{869968E1-EA15-4D80-BD23-3C0E5EF1B41B}" srcOrd="10" destOrd="0" presId="urn:microsoft.com/office/officeart/2005/8/layout/vProcess5"/>
    <dgm:cxn modelId="{1657D821-EE7E-4E70-BC39-9E2E20BB82F4}" type="presParOf" srcId="{C1AB1F29-CBDA-4B4B-84C7-8672ECE3DB4B}" destId="{88CDF9FC-AF22-4CFA-A695-08BBD204F23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99968-4312-468A-A800-FB1B5C9FB70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972935A5-AA70-4F60-A6CF-31BDE22B60DB}">
      <dgm:prSet/>
      <dgm:spPr/>
      <dgm:t>
        <a:bodyPr/>
        <a:lstStyle/>
        <a:p>
          <a:r>
            <a:rPr lang="en-US"/>
            <a:t>•	Retailer Audits: Ensure unit pricing accuracy, consistency, and label compliance.</a:t>
          </a:r>
        </a:p>
      </dgm:t>
    </dgm:pt>
    <dgm:pt modelId="{58748FFA-2D16-48F7-BBB7-90D7889D19FC}" type="parTrans" cxnId="{DD995DB9-0505-46B4-BC35-BF3EB92D4A19}">
      <dgm:prSet/>
      <dgm:spPr/>
      <dgm:t>
        <a:bodyPr/>
        <a:lstStyle/>
        <a:p>
          <a:endParaRPr lang="en-US"/>
        </a:p>
      </dgm:t>
    </dgm:pt>
    <dgm:pt modelId="{4C0BDFEE-A488-4670-952B-6CC15A20D214}" type="sibTrans" cxnId="{DD995DB9-0505-46B4-BC35-BF3EB92D4A19}">
      <dgm:prSet/>
      <dgm:spPr/>
      <dgm:t>
        <a:bodyPr/>
        <a:lstStyle/>
        <a:p>
          <a:endParaRPr lang="en-US"/>
        </a:p>
      </dgm:t>
    </dgm:pt>
    <dgm:pt modelId="{F87E7DC5-D054-42D6-A2E5-25C75A58F44D}">
      <dgm:prSet/>
      <dgm:spPr/>
      <dgm:t>
        <a:bodyPr/>
        <a:lstStyle/>
        <a:p>
          <a:r>
            <a:rPr lang="en-US"/>
            <a:t>•	Education: Periodic outreach to inform shoppers about unit pricing.</a:t>
          </a:r>
        </a:p>
      </dgm:t>
    </dgm:pt>
    <dgm:pt modelId="{BDD49AE4-3A08-4C5A-B6FE-16212A957798}" type="parTrans" cxnId="{F0F0FB23-80BE-4BE8-ADD5-571E2004AB55}">
      <dgm:prSet/>
      <dgm:spPr/>
      <dgm:t>
        <a:bodyPr/>
        <a:lstStyle/>
        <a:p>
          <a:endParaRPr lang="en-US"/>
        </a:p>
      </dgm:t>
    </dgm:pt>
    <dgm:pt modelId="{867FE1F8-E87B-4FFA-8702-8975C613F60E}" type="sibTrans" cxnId="{F0F0FB23-80BE-4BE8-ADD5-571E2004AB55}">
      <dgm:prSet/>
      <dgm:spPr/>
      <dgm:t>
        <a:bodyPr/>
        <a:lstStyle/>
        <a:p>
          <a:endParaRPr lang="en-US"/>
        </a:p>
      </dgm:t>
    </dgm:pt>
    <dgm:pt modelId="{4B46865A-CF08-4A37-8533-8C710A36F5DB}">
      <dgm:prSet/>
      <dgm:spPr/>
      <dgm:t>
        <a:bodyPr/>
        <a:lstStyle/>
        <a:p>
          <a:r>
            <a:rPr lang="en-US"/>
            <a:t>•	Digital Tools: ESLs and e-commerce features (e.g., sorting by unit price).</a:t>
          </a:r>
        </a:p>
      </dgm:t>
    </dgm:pt>
    <dgm:pt modelId="{DF764C1D-A079-4959-98D8-286E2D21E5E1}" type="parTrans" cxnId="{30FE4B3C-84A6-4AEF-B3BD-FEF9EE23F6C4}">
      <dgm:prSet/>
      <dgm:spPr/>
      <dgm:t>
        <a:bodyPr/>
        <a:lstStyle/>
        <a:p>
          <a:endParaRPr lang="en-US"/>
        </a:p>
      </dgm:t>
    </dgm:pt>
    <dgm:pt modelId="{3B2A0962-AFAE-419C-874A-924B01A2DF7B}" type="sibTrans" cxnId="{30FE4B3C-84A6-4AEF-B3BD-FEF9EE23F6C4}">
      <dgm:prSet/>
      <dgm:spPr/>
      <dgm:t>
        <a:bodyPr/>
        <a:lstStyle/>
        <a:p>
          <a:endParaRPr lang="en-US"/>
        </a:p>
      </dgm:t>
    </dgm:pt>
    <dgm:pt modelId="{9D934743-7BE4-4B53-AEE1-A4018EA594DE}" type="pres">
      <dgm:prSet presAssocID="{E1599968-4312-468A-A800-FB1B5C9FB700}" presName="outerComposite" presStyleCnt="0">
        <dgm:presLayoutVars>
          <dgm:chMax val="5"/>
          <dgm:dir/>
          <dgm:resizeHandles val="exact"/>
        </dgm:presLayoutVars>
      </dgm:prSet>
      <dgm:spPr/>
    </dgm:pt>
    <dgm:pt modelId="{0CE83F68-4449-45AF-BBAE-CC99ABA64F8F}" type="pres">
      <dgm:prSet presAssocID="{E1599968-4312-468A-A800-FB1B5C9FB700}" presName="dummyMaxCanvas" presStyleCnt="0">
        <dgm:presLayoutVars/>
      </dgm:prSet>
      <dgm:spPr/>
    </dgm:pt>
    <dgm:pt modelId="{381FA089-F06D-4DAE-BA38-EC9841280F57}" type="pres">
      <dgm:prSet presAssocID="{E1599968-4312-468A-A800-FB1B5C9FB700}" presName="ThreeNodes_1" presStyleLbl="node1" presStyleIdx="0" presStyleCnt="3">
        <dgm:presLayoutVars>
          <dgm:bulletEnabled val="1"/>
        </dgm:presLayoutVars>
      </dgm:prSet>
      <dgm:spPr/>
    </dgm:pt>
    <dgm:pt modelId="{9833491B-2202-4A16-9760-1DA7A1821C53}" type="pres">
      <dgm:prSet presAssocID="{E1599968-4312-468A-A800-FB1B5C9FB700}" presName="ThreeNodes_2" presStyleLbl="node1" presStyleIdx="1" presStyleCnt="3">
        <dgm:presLayoutVars>
          <dgm:bulletEnabled val="1"/>
        </dgm:presLayoutVars>
      </dgm:prSet>
      <dgm:spPr/>
    </dgm:pt>
    <dgm:pt modelId="{7FBD257D-0B8F-4996-9B6A-AA7E7A65A6A8}" type="pres">
      <dgm:prSet presAssocID="{E1599968-4312-468A-A800-FB1B5C9FB700}" presName="ThreeNodes_3" presStyleLbl="node1" presStyleIdx="2" presStyleCnt="3">
        <dgm:presLayoutVars>
          <dgm:bulletEnabled val="1"/>
        </dgm:presLayoutVars>
      </dgm:prSet>
      <dgm:spPr/>
    </dgm:pt>
    <dgm:pt modelId="{D69F103E-E398-4D8D-8580-C9BF202DCF5A}" type="pres">
      <dgm:prSet presAssocID="{E1599968-4312-468A-A800-FB1B5C9FB700}" presName="ThreeConn_1-2" presStyleLbl="fgAccFollowNode1" presStyleIdx="0" presStyleCnt="2">
        <dgm:presLayoutVars>
          <dgm:bulletEnabled val="1"/>
        </dgm:presLayoutVars>
      </dgm:prSet>
      <dgm:spPr/>
    </dgm:pt>
    <dgm:pt modelId="{D068C240-F6B0-409F-ACF7-D708C17052A0}" type="pres">
      <dgm:prSet presAssocID="{E1599968-4312-468A-A800-FB1B5C9FB700}" presName="ThreeConn_2-3" presStyleLbl="fgAccFollowNode1" presStyleIdx="1" presStyleCnt="2">
        <dgm:presLayoutVars>
          <dgm:bulletEnabled val="1"/>
        </dgm:presLayoutVars>
      </dgm:prSet>
      <dgm:spPr/>
    </dgm:pt>
    <dgm:pt modelId="{5DC18434-BD9F-4D69-A163-75FEE883B888}" type="pres">
      <dgm:prSet presAssocID="{E1599968-4312-468A-A800-FB1B5C9FB700}" presName="ThreeNodes_1_text" presStyleLbl="node1" presStyleIdx="2" presStyleCnt="3">
        <dgm:presLayoutVars>
          <dgm:bulletEnabled val="1"/>
        </dgm:presLayoutVars>
      </dgm:prSet>
      <dgm:spPr/>
    </dgm:pt>
    <dgm:pt modelId="{981FABB4-2F6A-46DC-8923-2D53D1BB4740}" type="pres">
      <dgm:prSet presAssocID="{E1599968-4312-468A-A800-FB1B5C9FB700}" presName="ThreeNodes_2_text" presStyleLbl="node1" presStyleIdx="2" presStyleCnt="3">
        <dgm:presLayoutVars>
          <dgm:bulletEnabled val="1"/>
        </dgm:presLayoutVars>
      </dgm:prSet>
      <dgm:spPr/>
    </dgm:pt>
    <dgm:pt modelId="{9E7363A2-93B0-4AAA-ADB5-CBD4689ED475}" type="pres">
      <dgm:prSet presAssocID="{E1599968-4312-468A-A800-FB1B5C9FB700}" presName="ThreeNodes_3_text" presStyleLbl="node1" presStyleIdx="2" presStyleCnt="3">
        <dgm:presLayoutVars>
          <dgm:bulletEnabled val="1"/>
        </dgm:presLayoutVars>
      </dgm:prSet>
      <dgm:spPr/>
    </dgm:pt>
  </dgm:ptLst>
  <dgm:cxnLst>
    <dgm:cxn modelId="{1C80E40A-0398-43FD-AFDC-5C252FA64BE8}" type="presOf" srcId="{972935A5-AA70-4F60-A6CF-31BDE22B60DB}" destId="{381FA089-F06D-4DAE-BA38-EC9841280F57}" srcOrd="0" destOrd="0" presId="urn:microsoft.com/office/officeart/2005/8/layout/vProcess5"/>
    <dgm:cxn modelId="{492ED718-67B2-4921-A54D-E9CE8C069805}" type="presOf" srcId="{E1599968-4312-468A-A800-FB1B5C9FB700}" destId="{9D934743-7BE4-4B53-AEE1-A4018EA594DE}" srcOrd="0" destOrd="0" presId="urn:microsoft.com/office/officeart/2005/8/layout/vProcess5"/>
    <dgm:cxn modelId="{C173401D-9293-409E-B645-47864EED3682}" type="presOf" srcId="{4C0BDFEE-A488-4670-952B-6CC15A20D214}" destId="{D69F103E-E398-4D8D-8580-C9BF202DCF5A}" srcOrd="0" destOrd="0" presId="urn:microsoft.com/office/officeart/2005/8/layout/vProcess5"/>
    <dgm:cxn modelId="{F0F0FB23-80BE-4BE8-ADD5-571E2004AB55}" srcId="{E1599968-4312-468A-A800-FB1B5C9FB700}" destId="{F87E7DC5-D054-42D6-A2E5-25C75A58F44D}" srcOrd="1" destOrd="0" parTransId="{BDD49AE4-3A08-4C5A-B6FE-16212A957798}" sibTransId="{867FE1F8-E87B-4FFA-8702-8975C613F60E}"/>
    <dgm:cxn modelId="{30FE4B3C-84A6-4AEF-B3BD-FEF9EE23F6C4}" srcId="{E1599968-4312-468A-A800-FB1B5C9FB700}" destId="{4B46865A-CF08-4A37-8533-8C710A36F5DB}" srcOrd="2" destOrd="0" parTransId="{DF764C1D-A079-4959-98D8-286E2D21E5E1}" sibTransId="{3B2A0962-AFAE-419C-874A-924B01A2DF7B}"/>
    <dgm:cxn modelId="{5432405D-3F20-4A2C-BD9D-F97C1465CF78}" type="presOf" srcId="{972935A5-AA70-4F60-A6CF-31BDE22B60DB}" destId="{5DC18434-BD9F-4D69-A163-75FEE883B888}" srcOrd="1" destOrd="0" presId="urn:microsoft.com/office/officeart/2005/8/layout/vProcess5"/>
    <dgm:cxn modelId="{D083CE61-9D81-4DA1-BDE7-2D2D72C9B669}" type="presOf" srcId="{4B46865A-CF08-4A37-8533-8C710A36F5DB}" destId="{9E7363A2-93B0-4AAA-ADB5-CBD4689ED475}" srcOrd="1" destOrd="0" presId="urn:microsoft.com/office/officeart/2005/8/layout/vProcess5"/>
    <dgm:cxn modelId="{DD995DB9-0505-46B4-BC35-BF3EB92D4A19}" srcId="{E1599968-4312-468A-A800-FB1B5C9FB700}" destId="{972935A5-AA70-4F60-A6CF-31BDE22B60DB}" srcOrd="0" destOrd="0" parTransId="{58748FFA-2D16-48F7-BBB7-90D7889D19FC}" sibTransId="{4C0BDFEE-A488-4670-952B-6CC15A20D214}"/>
    <dgm:cxn modelId="{8B0463C4-ECBE-4B7B-BED7-BB34701D2768}" type="presOf" srcId="{F87E7DC5-D054-42D6-A2E5-25C75A58F44D}" destId="{981FABB4-2F6A-46DC-8923-2D53D1BB4740}" srcOrd="1" destOrd="0" presId="urn:microsoft.com/office/officeart/2005/8/layout/vProcess5"/>
    <dgm:cxn modelId="{EE64C9C5-E536-4758-952D-953C282A5D84}" type="presOf" srcId="{F87E7DC5-D054-42D6-A2E5-25C75A58F44D}" destId="{9833491B-2202-4A16-9760-1DA7A1821C53}" srcOrd="0" destOrd="0" presId="urn:microsoft.com/office/officeart/2005/8/layout/vProcess5"/>
    <dgm:cxn modelId="{720F76D7-9ACE-4959-8136-2914D2FC94A1}" type="presOf" srcId="{867FE1F8-E87B-4FFA-8702-8975C613F60E}" destId="{D068C240-F6B0-409F-ACF7-D708C17052A0}" srcOrd="0" destOrd="0" presId="urn:microsoft.com/office/officeart/2005/8/layout/vProcess5"/>
    <dgm:cxn modelId="{166510FF-159B-49B6-A8A1-F74EEE27BEA6}" type="presOf" srcId="{4B46865A-CF08-4A37-8533-8C710A36F5DB}" destId="{7FBD257D-0B8F-4996-9B6A-AA7E7A65A6A8}" srcOrd="0" destOrd="0" presId="urn:microsoft.com/office/officeart/2005/8/layout/vProcess5"/>
    <dgm:cxn modelId="{85C3D60A-FD43-48C3-AFB9-DD7F756FE0D1}" type="presParOf" srcId="{9D934743-7BE4-4B53-AEE1-A4018EA594DE}" destId="{0CE83F68-4449-45AF-BBAE-CC99ABA64F8F}" srcOrd="0" destOrd="0" presId="urn:microsoft.com/office/officeart/2005/8/layout/vProcess5"/>
    <dgm:cxn modelId="{F7F841A2-DE42-4ED5-AD1B-3C3E4688EEB0}" type="presParOf" srcId="{9D934743-7BE4-4B53-AEE1-A4018EA594DE}" destId="{381FA089-F06D-4DAE-BA38-EC9841280F57}" srcOrd="1" destOrd="0" presId="urn:microsoft.com/office/officeart/2005/8/layout/vProcess5"/>
    <dgm:cxn modelId="{1822E6F3-FEA5-4D82-B52A-DED5292E9EE5}" type="presParOf" srcId="{9D934743-7BE4-4B53-AEE1-A4018EA594DE}" destId="{9833491B-2202-4A16-9760-1DA7A1821C53}" srcOrd="2" destOrd="0" presId="urn:microsoft.com/office/officeart/2005/8/layout/vProcess5"/>
    <dgm:cxn modelId="{A798DCE8-4FA0-4C87-8C89-A1EDEDBD8B45}" type="presParOf" srcId="{9D934743-7BE4-4B53-AEE1-A4018EA594DE}" destId="{7FBD257D-0B8F-4996-9B6A-AA7E7A65A6A8}" srcOrd="3" destOrd="0" presId="urn:microsoft.com/office/officeart/2005/8/layout/vProcess5"/>
    <dgm:cxn modelId="{61CD227E-9F36-46C6-A531-0BE8243BEDDF}" type="presParOf" srcId="{9D934743-7BE4-4B53-AEE1-A4018EA594DE}" destId="{D69F103E-E398-4D8D-8580-C9BF202DCF5A}" srcOrd="4" destOrd="0" presId="urn:microsoft.com/office/officeart/2005/8/layout/vProcess5"/>
    <dgm:cxn modelId="{43523D8C-0B17-4CC1-BF96-85B6030F0A38}" type="presParOf" srcId="{9D934743-7BE4-4B53-AEE1-A4018EA594DE}" destId="{D068C240-F6B0-409F-ACF7-D708C17052A0}" srcOrd="5" destOrd="0" presId="urn:microsoft.com/office/officeart/2005/8/layout/vProcess5"/>
    <dgm:cxn modelId="{96159AA6-9C54-4C1B-A10A-9B8FC951113F}" type="presParOf" srcId="{9D934743-7BE4-4B53-AEE1-A4018EA594DE}" destId="{5DC18434-BD9F-4D69-A163-75FEE883B888}" srcOrd="6" destOrd="0" presId="urn:microsoft.com/office/officeart/2005/8/layout/vProcess5"/>
    <dgm:cxn modelId="{FD6432CC-B585-471B-9A21-551303F7186C}" type="presParOf" srcId="{9D934743-7BE4-4B53-AEE1-A4018EA594DE}" destId="{981FABB4-2F6A-46DC-8923-2D53D1BB4740}" srcOrd="7" destOrd="0" presId="urn:microsoft.com/office/officeart/2005/8/layout/vProcess5"/>
    <dgm:cxn modelId="{6A3915B9-DBDE-49F6-9D98-63DCD1D02404}" type="presParOf" srcId="{9D934743-7BE4-4B53-AEE1-A4018EA594DE}" destId="{9E7363A2-93B0-4AAA-ADB5-CBD4689ED47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AEB6B-EC59-4C01-B329-60BFB86085A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FE1F891-5E50-480B-A7E8-EAB73EF2E36E}">
      <dgm:prSet/>
      <dgm:spPr/>
      <dgm:t>
        <a:bodyPr/>
        <a:lstStyle/>
        <a:p>
          <a:r>
            <a:rPr lang="en-US"/>
            <a:t>•	Adopt Consistent Formats: Uniform presentation across all platforms.</a:t>
          </a:r>
        </a:p>
      </dgm:t>
    </dgm:pt>
    <dgm:pt modelId="{807FFBA6-CC80-44F8-83B5-17631B72FC44}" type="parTrans" cxnId="{4008BCF8-1AD3-49A7-97DE-8C09F7F4FFBE}">
      <dgm:prSet/>
      <dgm:spPr/>
      <dgm:t>
        <a:bodyPr/>
        <a:lstStyle/>
        <a:p>
          <a:endParaRPr lang="en-US"/>
        </a:p>
      </dgm:t>
    </dgm:pt>
    <dgm:pt modelId="{E0E92692-0202-4C09-96F2-FE9429AA962E}" type="sibTrans" cxnId="{4008BCF8-1AD3-49A7-97DE-8C09F7F4FFBE}">
      <dgm:prSet/>
      <dgm:spPr/>
      <dgm:t>
        <a:bodyPr/>
        <a:lstStyle/>
        <a:p>
          <a:endParaRPr lang="en-US"/>
        </a:p>
      </dgm:t>
    </dgm:pt>
    <dgm:pt modelId="{BC148A83-9F44-43B3-8A48-B6D4C01BDA49}">
      <dgm:prSet/>
      <dgm:spPr/>
      <dgm:t>
        <a:bodyPr/>
        <a:lstStyle/>
        <a:p>
          <a:r>
            <a:rPr lang="en-US"/>
            <a:t>•	Prioritize Clarity: Make price comparison easy for everyone.</a:t>
          </a:r>
        </a:p>
      </dgm:t>
    </dgm:pt>
    <dgm:pt modelId="{B8B71EE4-C693-4396-B9A8-DE1CAEDFFFFE}" type="parTrans" cxnId="{90198C06-131E-44D2-B91D-10882BA2488A}">
      <dgm:prSet/>
      <dgm:spPr/>
      <dgm:t>
        <a:bodyPr/>
        <a:lstStyle/>
        <a:p>
          <a:endParaRPr lang="en-US"/>
        </a:p>
      </dgm:t>
    </dgm:pt>
    <dgm:pt modelId="{98AAEE2B-196B-405F-831D-70CE886FD60E}" type="sibTrans" cxnId="{90198C06-131E-44D2-B91D-10882BA2488A}">
      <dgm:prSet/>
      <dgm:spPr/>
      <dgm:t>
        <a:bodyPr/>
        <a:lstStyle/>
        <a:p>
          <a:endParaRPr lang="en-US"/>
        </a:p>
      </dgm:t>
    </dgm:pt>
    <dgm:pt modelId="{452EA033-8E7F-4D51-93FF-70A851907D46}">
      <dgm:prSet/>
      <dgm:spPr/>
      <dgm:t>
        <a:bodyPr/>
        <a:lstStyle/>
        <a:p>
          <a:r>
            <a:rPr lang="en-US"/>
            <a:t>•	Review &amp; Update Labels: Use design checklists and consumer feedback.</a:t>
          </a:r>
        </a:p>
      </dgm:t>
    </dgm:pt>
    <dgm:pt modelId="{609F8800-FE88-4815-8024-DEB724E757E1}" type="parTrans" cxnId="{AA8C867F-A186-49AE-8920-6CD072CF993E}">
      <dgm:prSet/>
      <dgm:spPr/>
      <dgm:t>
        <a:bodyPr/>
        <a:lstStyle/>
        <a:p>
          <a:endParaRPr lang="en-US"/>
        </a:p>
      </dgm:t>
    </dgm:pt>
    <dgm:pt modelId="{B89ECAE6-75D4-4D30-BAE6-CB3E158D7763}" type="sibTrans" cxnId="{AA8C867F-A186-49AE-8920-6CD072CF993E}">
      <dgm:prSet/>
      <dgm:spPr/>
      <dgm:t>
        <a:bodyPr/>
        <a:lstStyle/>
        <a:p>
          <a:endParaRPr lang="en-US"/>
        </a:p>
      </dgm:t>
    </dgm:pt>
    <dgm:pt modelId="{9EABD112-B05E-4239-8943-7A9A6C8C8523}">
      <dgm:prSet/>
      <dgm:spPr/>
      <dgm:t>
        <a:bodyPr/>
        <a:lstStyle/>
        <a:p>
          <a:r>
            <a:rPr lang="en-US"/>
            <a:t>•	Promote Unit Pricing Use: It benefits both consumers and retailers.</a:t>
          </a:r>
        </a:p>
      </dgm:t>
    </dgm:pt>
    <dgm:pt modelId="{EFD48E03-965C-4CF6-91C9-28DDBED54D82}" type="parTrans" cxnId="{32C28B46-BF19-42AB-A552-E74013F96ACF}">
      <dgm:prSet/>
      <dgm:spPr/>
      <dgm:t>
        <a:bodyPr/>
        <a:lstStyle/>
        <a:p>
          <a:endParaRPr lang="en-US"/>
        </a:p>
      </dgm:t>
    </dgm:pt>
    <dgm:pt modelId="{3E225159-7DA5-4352-A66D-4BD8A75EDB1E}" type="sibTrans" cxnId="{32C28B46-BF19-42AB-A552-E74013F96ACF}">
      <dgm:prSet/>
      <dgm:spPr/>
      <dgm:t>
        <a:bodyPr/>
        <a:lstStyle/>
        <a:p>
          <a:endParaRPr lang="en-US"/>
        </a:p>
      </dgm:t>
    </dgm:pt>
    <dgm:pt modelId="{1ED76A99-A1BB-4458-B319-606DB2CB270D}" type="pres">
      <dgm:prSet presAssocID="{05DAEB6B-EC59-4C01-B329-60BFB86085AA}" presName="outerComposite" presStyleCnt="0">
        <dgm:presLayoutVars>
          <dgm:chMax val="5"/>
          <dgm:dir/>
          <dgm:resizeHandles val="exact"/>
        </dgm:presLayoutVars>
      </dgm:prSet>
      <dgm:spPr/>
    </dgm:pt>
    <dgm:pt modelId="{84A28BD3-ED46-4D7C-A55F-28EEAAB4FC8A}" type="pres">
      <dgm:prSet presAssocID="{05DAEB6B-EC59-4C01-B329-60BFB86085AA}" presName="dummyMaxCanvas" presStyleCnt="0">
        <dgm:presLayoutVars/>
      </dgm:prSet>
      <dgm:spPr/>
    </dgm:pt>
    <dgm:pt modelId="{3BB59C13-B7C0-4F94-93B3-278A6E5500DE}" type="pres">
      <dgm:prSet presAssocID="{05DAEB6B-EC59-4C01-B329-60BFB86085AA}" presName="FourNodes_1" presStyleLbl="node1" presStyleIdx="0" presStyleCnt="4">
        <dgm:presLayoutVars>
          <dgm:bulletEnabled val="1"/>
        </dgm:presLayoutVars>
      </dgm:prSet>
      <dgm:spPr/>
    </dgm:pt>
    <dgm:pt modelId="{99811ADE-D8AF-47E8-8B02-121E3A3655CF}" type="pres">
      <dgm:prSet presAssocID="{05DAEB6B-EC59-4C01-B329-60BFB86085AA}" presName="FourNodes_2" presStyleLbl="node1" presStyleIdx="1" presStyleCnt="4">
        <dgm:presLayoutVars>
          <dgm:bulletEnabled val="1"/>
        </dgm:presLayoutVars>
      </dgm:prSet>
      <dgm:spPr/>
    </dgm:pt>
    <dgm:pt modelId="{A94CF8D8-722C-409B-94FF-72413C485E63}" type="pres">
      <dgm:prSet presAssocID="{05DAEB6B-EC59-4C01-B329-60BFB86085AA}" presName="FourNodes_3" presStyleLbl="node1" presStyleIdx="2" presStyleCnt="4">
        <dgm:presLayoutVars>
          <dgm:bulletEnabled val="1"/>
        </dgm:presLayoutVars>
      </dgm:prSet>
      <dgm:spPr/>
    </dgm:pt>
    <dgm:pt modelId="{EA65CA0F-940E-4391-8B74-9632C141C2BF}" type="pres">
      <dgm:prSet presAssocID="{05DAEB6B-EC59-4C01-B329-60BFB86085AA}" presName="FourNodes_4" presStyleLbl="node1" presStyleIdx="3" presStyleCnt="4">
        <dgm:presLayoutVars>
          <dgm:bulletEnabled val="1"/>
        </dgm:presLayoutVars>
      </dgm:prSet>
      <dgm:spPr/>
    </dgm:pt>
    <dgm:pt modelId="{E166F7CF-D82E-4348-818D-E58ABFD39DE9}" type="pres">
      <dgm:prSet presAssocID="{05DAEB6B-EC59-4C01-B329-60BFB86085AA}" presName="FourConn_1-2" presStyleLbl="fgAccFollowNode1" presStyleIdx="0" presStyleCnt="3">
        <dgm:presLayoutVars>
          <dgm:bulletEnabled val="1"/>
        </dgm:presLayoutVars>
      </dgm:prSet>
      <dgm:spPr/>
    </dgm:pt>
    <dgm:pt modelId="{F84E9544-BF18-4328-A80A-BD936DA2C4D7}" type="pres">
      <dgm:prSet presAssocID="{05DAEB6B-EC59-4C01-B329-60BFB86085AA}" presName="FourConn_2-3" presStyleLbl="fgAccFollowNode1" presStyleIdx="1" presStyleCnt="3">
        <dgm:presLayoutVars>
          <dgm:bulletEnabled val="1"/>
        </dgm:presLayoutVars>
      </dgm:prSet>
      <dgm:spPr/>
    </dgm:pt>
    <dgm:pt modelId="{E3F1F1D4-EBF9-4D1D-A6B8-1EE821F45331}" type="pres">
      <dgm:prSet presAssocID="{05DAEB6B-EC59-4C01-B329-60BFB86085AA}" presName="FourConn_3-4" presStyleLbl="fgAccFollowNode1" presStyleIdx="2" presStyleCnt="3">
        <dgm:presLayoutVars>
          <dgm:bulletEnabled val="1"/>
        </dgm:presLayoutVars>
      </dgm:prSet>
      <dgm:spPr/>
    </dgm:pt>
    <dgm:pt modelId="{F11E9B52-B942-4D6C-830F-DE05724218D4}" type="pres">
      <dgm:prSet presAssocID="{05DAEB6B-EC59-4C01-B329-60BFB86085AA}" presName="FourNodes_1_text" presStyleLbl="node1" presStyleIdx="3" presStyleCnt="4">
        <dgm:presLayoutVars>
          <dgm:bulletEnabled val="1"/>
        </dgm:presLayoutVars>
      </dgm:prSet>
      <dgm:spPr/>
    </dgm:pt>
    <dgm:pt modelId="{1CDA4D17-8E30-421F-B20A-FEE3485104E8}" type="pres">
      <dgm:prSet presAssocID="{05DAEB6B-EC59-4C01-B329-60BFB86085AA}" presName="FourNodes_2_text" presStyleLbl="node1" presStyleIdx="3" presStyleCnt="4">
        <dgm:presLayoutVars>
          <dgm:bulletEnabled val="1"/>
        </dgm:presLayoutVars>
      </dgm:prSet>
      <dgm:spPr/>
    </dgm:pt>
    <dgm:pt modelId="{E9350FFC-B000-40F2-BCBB-2366AD7956AB}" type="pres">
      <dgm:prSet presAssocID="{05DAEB6B-EC59-4C01-B329-60BFB86085AA}" presName="FourNodes_3_text" presStyleLbl="node1" presStyleIdx="3" presStyleCnt="4">
        <dgm:presLayoutVars>
          <dgm:bulletEnabled val="1"/>
        </dgm:presLayoutVars>
      </dgm:prSet>
      <dgm:spPr/>
    </dgm:pt>
    <dgm:pt modelId="{E3F0B525-A247-46B3-8DC1-E2078B6B8B52}" type="pres">
      <dgm:prSet presAssocID="{05DAEB6B-EC59-4C01-B329-60BFB86085AA}" presName="FourNodes_4_text" presStyleLbl="node1" presStyleIdx="3" presStyleCnt="4">
        <dgm:presLayoutVars>
          <dgm:bulletEnabled val="1"/>
        </dgm:presLayoutVars>
      </dgm:prSet>
      <dgm:spPr/>
    </dgm:pt>
  </dgm:ptLst>
  <dgm:cxnLst>
    <dgm:cxn modelId="{90198C06-131E-44D2-B91D-10882BA2488A}" srcId="{05DAEB6B-EC59-4C01-B329-60BFB86085AA}" destId="{BC148A83-9F44-43B3-8A48-B6D4C01BDA49}" srcOrd="1" destOrd="0" parTransId="{B8B71EE4-C693-4396-B9A8-DE1CAEDFFFFE}" sibTransId="{98AAEE2B-196B-405F-831D-70CE886FD60E}"/>
    <dgm:cxn modelId="{C1409910-41FE-4F5C-B0F4-753331D780CF}" type="presOf" srcId="{9EABD112-B05E-4239-8943-7A9A6C8C8523}" destId="{EA65CA0F-940E-4391-8B74-9632C141C2BF}" srcOrd="0" destOrd="0" presId="urn:microsoft.com/office/officeart/2005/8/layout/vProcess5"/>
    <dgm:cxn modelId="{32C28B46-BF19-42AB-A552-E74013F96ACF}" srcId="{05DAEB6B-EC59-4C01-B329-60BFB86085AA}" destId="{9EABD112-B05E-4239-8943-7A9A6C8C8523}" srcOrd="3" destOrd="0" parTransId="{EFD48E03-965C-4CF6-91C9-28DDBED54D82}" sibTransId="{3E225159-7DA5-4352-A66D-4BD8A75EDB1E}"/>
    <dgm:cxn modelId="{35095E4A-03ED-41C0-8737-71C9E89B9785}" type="presOf" srcId="{9EABD112-B05E-4239-8943-7A9A6C8C8523}" destId="{E3F0B525-A247-46B3-8DC1-E2078B6B8B52}" srcOrd="1" destOrd="0" presId="urn:microsoft.com/office/officeart/2005/8/layout/vProcess5"/>
    <dgm:cxn modelId="{D1ED636A-BA6B-43EC-A42D-A1D51B548DAC}" type="presOf" srcId="{E0E92692-0202-4C09-96F2-FE9429AA962E}" destId="{E166F7CF-D82E-4348-818D-E58ABFD39DE9}" srcOrd="0" destOrd="0" presId="urn:microsoft.com/office/officeart/2005/8/layout/vProcess5"/>
    <dgm:cxn modelId="{0532104D-54EC-4819-9FC0-F502E3B06763}" type="presOf" srcId="{1FE1F891-5E50-480B-A7E8-EAB73EF2E36E}" destId="{F11E9B52-B942-4D6C-830F-DE05724218D4}" srcOrd="1" destOrd="0" presId="urn:microsoft.com/office/officeart/2005/8/layout/vProcess5"/>
    <dgm:cxn modelId="{642A2171-1AE8-43E8-8E54-B4DC0C7F36BA}" type="presOf" srcId="{BC148A83-9F44-43B3-8A48-B6D4C01BDA49}" destId="{1CDA4D17-8E30-421F-B20A-FEE3485104E8}" srcOrd="1" destOrd="0" presId="urn:microsoft.com/office/officeart/2005/8/layout/vProcess5"/>
    <dgm:cxn modelId="{AA8C867F-A186-49AE-8920-6CD072CF993E}" srcId="{05DAEB6B-EC59-4C01-B329-60BFB86085AA}" destId="{452EA033-8E7F-4D51-93FF-70A851907D46}" srcOrd="2" destOrd="0" parTransId="{609F8800-FE88-4815-8024-DEB724E757E1}" sibTransId="{B89ECAE6-75D4-4D30-BAE6-CB3E158D7763}"/>
    <dgm:cxn modelId="{C0CBE47F-6085-48F3-9FCD-D27C110BB9C2}" type="presOf" srcId="{452EA033-8E7F-4D51-93FF-70A851907D46}" destId="{E9350FFC-B000-40F2-BCBB-2366AD7956AB}" srcOrd="1" destOrd="0" presId="urn:microsoft.com/office/officeart/2005/8/layout/vProcess5"/>
    <dgm:cxn modelId="{16F3C282-3CD2-4720-9E51-9F2E195EC8F3}" type="presOf" srcId="{BC148A83-9F44-43B3-8A48-B6D4C01BDA49}" destId="{99811ADE-D8AF-47E8-8B02-121E3A3655CF}" srcOrd="0" destOrd="0" presId="urn:microsoft.com/office/officeart/2005/8/layout/vProcess5"/>
    <dgm:cxn modelId="{3D0ED082-A9F8-4C98-BB82-C335D18CD5C9}" type="presOf" srcId="{05DAEB6B-EC59-4C01-B329-60BFB86085AA}" destId="{1ED76A99-A1BB-4458-B319-606DB2CB270D}" srcOrd="0" destOrd="0" presId="urn:microsoft.com/office/officeart/2005/8/layout/vProcess5"/>
    <dgm:cxn modelId="{3055D488-F371-446B-A086-48E730F5E6AE}" type="presOf" srcId="{B89ECAE6-75D4-4D30-BAE6-CB3E158D7763}" destId="{E3F1F1D4-EBF9-4D1D-A6B8-1EE821F45331}" srcOrd="0" destOrd="0" presId="urn:microsoft.com/office/officeart/2005/8/layout/vProcess5"/>
    <dgm:cxn modelId="{4254C6A9-5E7D-4C8E-AE2A-E6C35D0E19AF}" type="presOf" srcId="{98AAEE2B-196B-405F-831D-70CE886FD60E}" destId="{F84E9544-BF18-4328-A80A-BD936DA2C4D7}" srcOrd="0" destOrd="0" presId="urn:microsoft.com/office/officeart/2005/8/layout/vProcess5"/>
    <dgm:cxn modelId="{56E1AAAE-1E9D-461C-8871-70A7DD69480D}" type="presOf" srcId="{1FE1F891-5E50-480B-A7E8-EAB73EF2E36E}" destId="{3BB59C13-B7C0-4F94-93B3-278A6E5500DE}" srcOrd="0" destOrd="0" presId="urn:microsoft.com/office/officeart/2005/8/layout/vProcess5"/>
    <dgm:cxn modelId="{87510EAF-DEB2-4814-9F29-BEA8378FB5A9}" type="presOf" srcId="{452EA033-8E7F-4D51-93FF-70A851907D46}" destId="{A94CF8D8-722C-409B-94FF-72413C485E63}" srcOrd="0" destOrd="0" presId="urn:microsoft.com/office/officeart/2005/8/layout/vProcess5"/>
    <dgm:cxn modelId="{4008BCF8-1AD3-49A7-97DE-8C09F7F4FFBE}" srcId="{05DAEB6B-EC59-4C01-B329-60BFB86085AA}" destId="{1FE1F891-5E50-480B-A7E8-EAB73EF2E36E}" srcOrd="0" destOrd="0" parTransId="{807FFBA6-CC80-44F8-83B5-17631B72FC44}" sibTransId="{E0E92692-0202-4C09-96F2-FE9429AA962E}"/>
    <dgm:cxn modelId="{14D49B09-0D89-4DB4-B73A-B0E441EFE823}" type="presParOf" srcId="{1ED76A99-A1BB-4458-B319-606DB2CB270D}" destId="{84A28BD3-ED46-4D7C-A55F-28EEAAB4FC8A}" srcOrd="0" destOrd="0" presId="urn:microsoft.com/office/officeart/2005/8/layout/vProcess5"/>
    <dgm:cxn modelId="{2556085E-D01D-4198-BEAE-02195179A507}" type="presParOf" srcId="{1ED76A99-A1BB-4458-B319-606DB2CB270D}" destId="{3BB59C13-B7C0-4F94-93B3-278A6E5500DE}" srcOrd="1" destOrd="0" presId="urn:microsoft.com/office/officeart/2005/8/layout/vProcess5"/>
    <dgm:cxn modelId="{C9F3BFD0-8526-4B74-A845-E13A25D33440}" type="presParOf" srcId="{1ED76A99-A1BB-4458-B319-606DB2CB270D}" destId="{99811ADE-D8AF-47E8-8B02-121E3A3655CF}" srcOrd="2" destOrd="0" presId="urn:microsoft.com/office/officeart/2005/8/layout/vProcess5"/>
    <dgm:cxn modelId="{0B95508B-C7A9-4FD0-96F4-485118238CE6}" type="presParOf" srcId="{1ED76A99-A1BB-4458-B319-606DB2CB270D}" destId="{A94CF8D8-722C-409B-94FF-72413C485E63}" srcOrd="3" destOrd="0" presId="urn:microsoft.com/office/officeart/2005/8/layout/vProcess5"/>
    <dgm:cxn modelId="{88EECA33-77FC-48E0-A8FC-8E0547FCA17C}" type="presParOf" srcId="{1ED76A99-A1BB-4458-B319-606DB2CB270D}" destId="{EA65CA0F-940E-4391-8B74-9632C141C2BF}" srcOrd="4" destOrd="0" presId="urn:microsoft.com/office/officeart/2005/8/layout/vProcess5"/>
    <dgm:cxn modelId="{D51D1F8D-1F25-4EBC-B9FF-2E7F33A4B7E1}" type="presParOf" srcId="{1ED76A99-A1BB-4458-B319-606DB2CB270D}" destId="{E166F7CF-D82E-4348-818D-E58ABFD39DE9}" srcOrd="5" destOrd="0" presId="urn:microsoft.com/office/officeart/2005/8/layout/vProcess5"/>
    <dgm:cxn modelId="{982D9F62-E03D-446A-9764-5806331F8EE8}" type="presParOf" srcId="{1ED76A99-A1BB-4458-B319-606DB2CB270D}" destId="{F84E9544-BF18-4328-A80A-BD936DA2C4D7}" srcOrd="6" destOrd="0" presId="urn:microsoft.com/office/officeart/2005/8/layout/vProcess5"/>
    <dgm:cxn modelId="{8CB4236C-7DA4-429E-951C-BD436C25E79E}" type="presParOf" srcId="{1ED76A99-A1BB-4458-B319-606DB2CB270D}" destId="{E3F1F1D4-EBF9-4D1D-A6B8-1EE821F45331}" srcOrd="7" destOrd="0" presId="urn:microsoft.com/office/officeart/2005/8/layout/vProcess5"/>
    <dgm:cxn modelId="{EB3940A1-18D4-4729-AA9A-E4BAA02444CB}" type="presParOf" srcId="{1ED76A99-A1BB-4458-B319-606DB2CB270D}" destId="{F11E9B52-B942-4D6C-830F-DE05724218D4}" srcOrd="8" destOrd="0" presId="urn:microsoft.com/office/officeart/2005/8/layout/vProcess5"/>
    <dgm:cxn modelId="{065F4C1E-CB6F-4854-8B1F-CD46FA17695F}" type="presParOf" srcId="{1ED76A99-A1BB-4458-B319-606DB2CB270D}" destId="{1CDA4D17-8E30-421F-B20A-FEE3485104E8}" srcOrd="9" destOrd="0" presId="urn:microsoft.com/office/officeart/2005/8/layout/vProcess5"/>
    <dgm:cxn modelId="{F2C247B4-FF38-4268-8C15-019F7C781E39}" type="presParOf" srcId="{1ED76A99-A1BB-4458-B319-606DB2CB270D}" destId="{E9350FFC-B000-40F2-BCBB-2366AD7956AB}" srcOrd="10" destOrd="0" presId="urn:microsoft.com/office/officeart/2005/8/layout/vProcess5"/>
    <dgm:cxn modelId="{054FCB68-D1F7-48AF-B6AF-91D4F8BA82E4}" type="presParOf" srcId="{1ED76A99-A1BB-4458-B319-606DB2CB270D}" destId="{E3F0B525-A247-46B3-8DC1-E2078B6B8B5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94963-58E2-4FD5-B78B-1D8BFE84B4A3}">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Legibility: Large fonts, color contrast, and clear layout.</a:t>
          </a:r>
        </a:p>
      </dsp:txBody>
      <dsp:txXfrm>
        <a:off x="27017" y="27017"/>
        <a:ext cx="7668958" cy="868383"/>
      </dsp:txXfrm>
    </dsp:sp>
    <dsp:sp modelId="{73845646-3113-4897-85E3-D76A2DDBA0D1}">
      <dsp:nvSpPr>
        <dsp:cNvPr id="0" name=""/>
        <dsp:cNvSpPr/>
      </dsp:nvSpPr>
      <dsp:spPr>
        <a:xfrm>
          <a:off x="732164" y="1090129"/>
          <a:ext cx="8742263" cy="92241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Clarity: Simple terms, avoid jargon, consistent placement.</a:t>
          </a:r>
        </a:p>
      </dsp:txBody>
      <dsp:txXfrm>
        <a:off x="759181" y="1117146"/>
        <a:ext cx="7356493" cy="868383"/>
      </dsp:txXfrm>
    </dsp:sp>
    <dsp:sp modelId="{0019605D-4F45-4255-88B0-2630B8E6E0D2}">
      <dsp:nvSpPr>
        <dsp:cNvPr id="0" name=""/>
        <dsp:cNvSpPr/>
      </dsp:nvSpPr>
      <dsp:spPr>
        <a:xfrm>
          <a:off x="1453401" y="2180258"/>
          <a:ext cx="8742263" cy="92241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Prominence: Use bold fonts for required info, minimize retailer-specific details.</a:t>
          </a:r>
        </a:p>
      </dsp:txBody>
      <dsp:txXfrm>
        <a:off x="1480418" y="2207275"/>
        <a:ext cx="7367421" cy="868383"/>
      </dsp:txXfrm>
    </dsp:sp>
    <dsp:sp modelId="{F4D6D947-9E3D-4858-8B43-2704D1BDA71A}">
      <dsp:nvSpPr>
        <dsp:cNvPr id="0" name=""/>
        <dsp:cNvSpPr/>
      </dsp:nvSpPr>
      <dsp:spPr>
        <a:xfrm>
          <a:off x="2185565" y="3270387"/>
          <a:ext cx="8742263" cy="92241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Layout: Use the “Blocked Approach” with 4 clearly defined information blocks.</a:t>
          </a:r>
        </a:p>
      </dsp:txBody>
      <dsp:txXfrm>
        <a:off x="2212582" y="3297404"/>
        <a:ext cx="7356493" cy="868383"/>
      </dsp:txXfrm>
    </dsp:sp>
    <dsp:sp modelId="{BFDBEBB8-7C33-4D65-920D-8FE50F2A55FF}">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75B435E8-4A4E-4C6A-BB99-716EB0D1FBD5}">
      <dsp:nvSpPr>
        <dsp:cNvPr id="0" name=""/>
        <dsp:cNvSpPr/>
      </dsp:nvSpPr>
      <dsp:spPr>
        <a:xfrm>
          <a:off x="8874856" y="1796616"/>
          <a:ext cx="599571" cy="599571"/>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3B785378-A6D0-4841-B3EC-3E196F2B375A}">
      <dsp:nvSpPr>
        <dsp:cNvPr id="0" name=""/>
        <dsp:cNvSpPr/>
      </dsp:nvSpPr>
      <dsp:spPr>
        <a:xfrm>
          <a:off x="9596093" y="2886746"/>
          <a:ext cx="599571" cy="599571"/>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FA089-F06D-4DAE-BA38-EC9841280F57}">
      <dsp:nvSpPr>
        <dsp:cNvPr id="0" name=""/>
        <dsp:cNvSpPr/>
      </dsp:nvSpPr>
      <dsp:spPr>
        <a:xfrm>
          <a:off x="0" y="0"/>
          <a:ext cx="5666808" cy="16361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Retailer Audits: Ensure unit pricing accuracy, consistency, and label compliance.</a:t>
          </a:r>
        </a:p>
      </dsp:txBody>
      <dsp:txXfrm>
        <a:off x="47922" y="47922"/>
        <a:ext cx="3901246" cy="1540332"/>
      </dsp:txXfrm>
    </dsp:sp>
    <dsp:sp modelId="{9833491B-2202-4A16-9760-1DA7A1821C53}">
      <dsp:nvSpPr>
        <dsp:cNvPr id="0" name=""/>
        <dsp:cNvSpPr/>
      </dsp:nvSpPr>
      <dsp:spPr>
        <a:xfrm>
          <a:off x="500012" y="1908872"/>
          <a:ext cx="5666808" cy="1636176"/>
        </a:xfrm>
        <a:prstGeom prst="roundRect">
          <a:avLst>
            <a:gd name="adj" fmla="val 10000"/>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Education: Periodic outreach to inform shoppers about unit pricing.</a:t>
          </a:r>
        </a:p>
      </dsp:txBody>
      <dsp:txXfrm>
        <a:off x="547934" y="1956794"/>
        <a:ext cx="4007437" cy="1540331"/>
      </dsp:txXfrm>
    </dsp:sp>
    <dsp:sp modelId="{7FBD257D-0B8F-4996-9B6A-AA7E7A65A6A8}">
      <dsp:nvSpPr>
        <dsp:cNvPr id="0" name=""/>
        <dsp:cNvSpPr/>
      </dsp:nvSpPr>
      <dsp:spPr>
        <a:xfrm>
          <a:off x="1000024" y="3817744"/>
          <a:ext cx="5666808" cy="1636176"/>
        </a:xfrm>
        <a:prstGeom prst="roundRect">
          <a:avLst>
            <a:gd name="adj" fmla="val 1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Digital Tools: ESLs and e-commerce features (e.g., sorting by unit price).</a:t>
          </a:r>
        </a:p>
      </dsp:txBody>
      <dsp:txXfrm>
        <a:off x="1047946" y="3865666"/>
        <a:ext cx="4007437" cy="1540331"/>
      </dsp:txXfrm>
    </dsp:sp>
    <dsp:sp modelId="{D69F103E-E398-4D8D-8580-C9BF202DCF5A}">
      <dsp:nvSpPr>
        <dsp:cNvPr id="0" name=""/>
        <dsp:cNvSpPr/>
      </dsp:nvSpPr>
      <dsp:spPr>
        <a:xfrm>
          <a:off x="4603293" y="1240766"/>
          <a:ext cx="1063514" cy="106351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42584" y="1240766"/>
        <a:ext cx="584932" cy="800294"/>
      </dsp:txXfrm>
    </dsp:sp>
    <dsp:sp modelId="{D068C240-F6B0-409F-ACF7-D708C17052A0}">
      <dsp:nvSpPr>
        <dsp:cNvPr id="0" name=""/>
        <dsp:cNvSpPr/>
      </dsp:nvSpPr>
      <dsp:spPr>
        <a:xfrm>
          <a:off x="5103306" y="3138730"/>
          <a:ext cx="1063514" cy="1063514"/>
        </a:xfrm>
        <a:prstGeom prst="downArrow">
          <a:avLst>
            <a:gd name="adj1" fmla="val 55000"/>
            <a:gd name="adj2" fmla="val 45000"/>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42597" y="3138730"/>
        <a:ext cx="584932" cy="800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59C13-B7C0-4F94-93B3-278A6E5500DE}">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Adopt Consistent Formats: Uniform presentation across all platforms.</a:t>
          </a:r>
        </a:p>
      </dsp:txBody>
      <dsp:txXfrm>
        <a:off x="23773" y="23773"/>
        <a:ext cx="7797822" cy="764123"/>
      </dsp:txXfrm>
    </dsp:sp>
    <dsp:sp modelId="{99811ADE-D8AF-47E8-8B02-121E3A3655CF}">
      <dsp:nvSpPr>
        <dsp:cNvPr id="0" name=""/>
        <dsp:cNvSpPr/>
      </dsp:nvSpPr>
      <dsp:spPr>
        <a:xfrm>
          <a:off x="732164" y="959245"/>
          <a:ext cx="8742263" cy="811669"/>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Prioritize Clarity: Make price comparison easy for everyone.</a:t>
          </a:r>
        </a:p>
      </dsp:txBody>
      <dsp:txXfrm>
        <a:off x="755937" y="983018"/>
        <a:ext cx="7434967" cy="764123"/>
      </dsp:txXfrm>
    </dsp:sp>
    <dsp:sp modelId="{A94CF8D8-722C-409B-94FF-72413C485E63}">
      <dsp:nvSpPr>
        <dsp:cNvPr id="0" name=""/>
        <dsp:cNvSpPr/>
      </dsp:nvSpPr>
      <dsp:spPr>
        <a:xfrm>
          <a:off x="1453401" y="1918490"/>
          <a:ext cx="8742263" cy="811669"/>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Review &amp; Update Labels: Use design checklists and consumer feedback.</a:t>
          </a:r>
        </a:p>
      </dsp:txBody>
      <dsp:txXfrm>
        <a:off x="1477174" y="1942263"/>
        <a:ext cx="7445895" cy="764123"/>
      </dsp:txXfrm>
    </dsp:sp>
    <dsp:sp modelId="{EA65CA0F-940E-4391-8B74-9632C141C2BF}">
      <dsp:nvSpPr>
        <dsp:cNvPr id="0" name=""/>
        <dsp:cNvSpPr/>
      </dsp:nvSpPr>
      <dsp:spPr>
        <a:xfrm>
          <a:off x="2185565" y="2877735"/>
          <a:ext cx="8742263" cy="81166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Promote Unit Pricing Use: It benefits both consumers and retailers.</a:t>
          </a:r>
        </a:p>
      </dsp:txBody>
      <dsp:txXfrm>
        <a:off x="2209338" y="2901508"/>
        <a:ext cx="7434967" cy="764123"/>
      </dsp:txXfrm>
    </dsp:sp>
    <dsp:sp modelId="{E166F7CF-D82E-4348-818D-E58ABFD39DE9}">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33384" y="621664"/>
        <a:ext cx="290172" cy="397007"/>
      </dsp:txXfrm>
    </dsp:sp>
    <dsp:sp modelId="{F84E9544-BF18-4328-A80A-BD936DA2C4D7}">
      <dsp:nvSpPr>
        <dsp:cNvPr id="0" name=""/>
        <dsp:cNvSpPr/>
      </dsp:nvSpPr>
      <dsp:spPr>
        <a:xfrm>
          <a:off x="8946842" y="1580910"/>
          <a:ext cx="527584" cy="527584"/>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065548" y="1580910"/>
        <a:ext cx="290172" cy="397007"/>
      </dsp:txXfrm>
    </dsp:sp>
    <dsp:sp modelId="{E3F1F1D4-EBF9-4D1D-A6B8-1EE821F45331}">
      <dsp:nvSpPr>
        <dsp:cNvPr id="0" name=""/>
        <dsp:cNvSpPr/>
      </dsp:nvSpPr>
      <dsp:spPr>
        <a:xfrm>
          <a:off x="9668079" y="2540155"/>
          <a:ext cx="527584" cy="527584"/>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786785" y="2540155"/>
        <a:ext cx="290172" cy="3970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2152C-AB78-4199-B675-E2C9C5926EE0}"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A3472-0EE2-43C9-9C74-A7B949A23A29}" type="slidenum">
              <a:rPr lang="en-US" smtClean="0"/>
              <a:t>‹#›</a:t>
            </a:fld>
            <a:endParaRPr lang="en-US"/>
          </a:p>
        </p:txBody>
      </p:sp>
    </p:spTree>
    <p:extLst>
      <p:ext uri="{BB962C8B-B14F-4D97-AF65-F5344CB8AC3E}">
        <p14:creationId xmlns:p14="http://schemas.microsoft.com/office/powerpoint/2010/main" val="72916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ist.gov/pml/owm/unit-pricing-national-legal-metrology-working-grou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0" dirty="0">
                <a:solidFill>
                  <a:srgbClr val="000000"/>
                </a:solidFill>
                <a:effectLst/>
                <a:latin typeface="system-ui"/>
                <a:ea typeface="Aptos" panose="020B0004020202020204" pitchFamily="34" charset="0"/>
                <a:cs typeface="Aptos" panose="020B0004020202020204" pitchFamily="34" charset="0"/>
              </a:rPr>
              <a:t>This guide, developed by the National Institute of Standards and Technology (NIST), provides standardized best practices and recommendations for implementing unit pricing in retail environments. Unit pricing—the practice of displaying the cost of a product per standard unit of measure (e.g., per ounce, liter, or count)—is a vital tool for promoting price transparency, enabling consumers to make informed value comparisons across products. NIST Special Publication 1181 aims to assist state and local jurisdictions, retailers, and labeling system developers in designing and maintaining clear, consistent, and consumer-friendly unit pricing systems that align with regulatory standards and support fair commerce.</a:t>
            </a:r>
            <a:endParaRPr lang="en-US" sz="1050" b="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6A3472-0EE2-43C9-9C74-A7B949A23A29}" type="slidenum">
              <a:rPr lang="en-US" smtClean="0"/>
              <a:t>1</a:t>
            </a:fld>
            <a:endParaRPr lang="en-US"/>
          </a:p>
        </p:txBody>
      </p:sp>
    </p:spTree>
    <p:extLst>
      <p:ext uri="{BB962C8B-B14F-4D97-AF65-F5344CB8AC3E}">
        <p14:creationId xmlns:p14="http://schemas.microsoft.com/office/powerpoint/2010/main" val="360101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Consumers shouldn’t lose access to unit pricing just because an item is on sale or online. Display unit prices consistently, even during promotions or digital campaigns. That means every sale tier should be unit-priced.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896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Use internal audits like you do for price accuracy. Educate consumers periodically—even a small reminder boosts usage. Digital tools, like filter-by-unit-price features, help online shoppers just as much as shelf labels help in-store.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642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To wrap up, unit pricing is a low-cost, high-impact feature that builds shopper trust. Follow this guide’s design and consistency principles, and you’ll enhance the retail experience—both online and in-store.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338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additional items and information within the NIST Unit Price SP 1181, we are working on harmonizing NIST Handbook </a:t>
            </a:r>
            <a:r>
              <a:rPr lang="en-US"/>
              <a:t>130 Section C. </a:t>
            </a:r>
            <a:r>
              <a:rPr lang="en-US" dirty="0"/>
              <a:t>Uniform Unit Pricing Regulations to ensure continuity, uniformity, and the availability for State jurisdictions to adopt this regulation. </a:t>
            </a:r>
          </a:p>
        </p:txBody>
      </p:sp>
      <p:sp>
        <p:nvSpPr>
          <p:cNvPr id="4" name="Slide Number Placeholder 3"/>
          <p:cNvSpPr>
            <a:spLocks noGrp="1"/>
          </p:cNvSpPr>
          <p:nvPr>
            <p:ph type="sldNum" sz="quarter" idx="5"/>
          </p:nvPr>
        </p:nvSpPr>
        <p:spPr/>
        <p:txBody>
          <a:bodyPr/>
          <a:lstStyle/>
          <a:p>
            <a:fld id="{C66A3472-0EE2-43C9-9C74-A7B949A23A29}" type="slidenum">
              <a:rPr lang="en-US" smtClean="0"/>
              <a:t>13</a:t>
            </a:fld>
            <a:endParaRPr lang="en-US"/>
          </a:p>
        </p:txBody>
      </p:sp>
    </p:spTree>
    <p:extLst>
      <p:ext uri="{BB962C8B-B14F-4D97-AF65-F5344CB8AC3E}">
        <p14:creationId xmlns:p14="http://schemas.microsoft.com/office/powerpoint/2010/main" val="153160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system-ui"/>
                <a:ea typeface="Aptos" panose="020B0004020202020204" pitchFamily="34" charset="0"/>
                <a:cs typeface="Aptos" panose="020B0004020202020204" pitchFamily="34" charset="0"/>
              </a:rPr>
              <a:t>This guide, developed by the National Institute of Standards and Technology (NIST), provides standardized best practices and recommendations for implementing unit pricing in retail environments. Unit pricing—the practice of displaying the cost of a product per standard unit of measure (e.g., per ounce, liter, or count)—is a vital tool for promoting price transparency, enabling consumers to make informed value comparisons across products. NIST Special Publication 1181 aims to assist state and local jurisdictions, retailers, and labeling system developers in designing and maintaining clear, consistent, and consumer-friendly unit pricing systems that align with regulatory standards and support fair commerce.</a:t>
            </a:r>
            <a:endParaRPr lang="en-US" sz="1050" b="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Unit pricing is a standardized tool for helping consumers evaluate product value across different brands and sizes. This tool is relevant to nearly all retail sectors and plays an especially important role in today’s economic climate, where downsizing—also known as “shrinkflation”—is common.</a:t>
            </a:r>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a:t>
            </a:fld>
            <a:endParaRPr lang="en-US"/>
          </a:p>
        </p:txBody>
      </p:sp>
    </p:spTree>
    <p:extLst>
      <p:ext uri="{BB962C8B-B14F-4D97-AF65-F5344CB8AC3E}">
        <p14:creationId xmlns:p14="http://schemas.microsoft.com/office/powerpoint/2010/main" val="35744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the participants in this endeavor. I deeply appreciated their expertise and dedication to the project.</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t>
            </a:r>
          </a:p>
          <a:p>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But I would like to highlight one individual who really went above and beyond to ensure this document was the best that it could be and that is Scott Dolan from Vermont. </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a:t>
            </a:fld>
            <a:endParaRPr lang="en-US"/>
          </a:p>
        </p:txBody>
      </p:sp>
    </p:spTree>
    <p:extLst>
      <p:ext uri="{BB962C8B-B14F-4D97-AF65-F5344CB8AC3E}">
        <p14:creationId xmlns:p14="http://schemas.microsoft.com/office/powerpoint/2010/main" val="137311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Unit pricing is not federally mandated, but over a dozen states require it. If you’re implementing unit pricing, you must align with local law first—then use this guide’s best practices to elevate the experience.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15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dirty="0">
                <a:effectLst/>
                <a:latin typeface="Aptos" panose="020B0004020202020204" pitchFamily="34" charset="0"/>
                <a:ea typeface="Aptos" panose="020B0004020202020204" pitchFamily="34" charset="0"/>
                <a:cs typeface="Aptos" panose="020B0004020202020204" pitchFamily="34" charset="0"/>
              </a:rPr>
              <a:t>Unit pricing is more than just a display—it empowers smarter purchasing. Consumers trust retailers who display unit pricing because it signals fairness, clarity, provides them the ability to make value-based decisions, and identifies shrinkflation. Retailers benefit from improved inventory and shopper satisfaction.</a:t>
            </a:r>
          </a:p>
          <a:p>
            <a:pPr marL="0" marR="0">
              <a:lnSpc>
                <a:spcPct val="107000"/>
              </a:lnSpc>
              <a:spcBef>
                <a:spcPts val="0"/>
              </a:spcBef>
              <a:spcAft>
                <a:spcPts val="800"/>
              </a:spcAft>
            </a:pPr>
            <a:endParaRPr lang="en-US" sz="1200" kern="1200" dirty="0">
              <a:effectLst/>
              <a:latin typeface="+mn-lt"/>
              <a:ea typeface="+mn-ea"/>
              <a:cs typeface="+mn-cs"/>
            </a:endParaRPr>
          </a:p>
          <a:p>
            <a:pPr marL="0" marR="0">
              <a:lnSpc>
                <a:spcPct val="107000"/>
              </a:lnSpc>
              <a:spcBef>
                <a:spcPts val="0"/>
              </a:spcBef>
              <a:spcAft>
                <a:spcPts val="800"/>
              </a:spcAft>
            </a:pP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Play UP Video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r>
              <a:rPr lang="en-US" dirty="0"/>
              <a:t>Play UP Video! https://www.nist.gov/pml/owm/unit-pricing-national-legal-metrology-working-group</a:t>
            </a:r>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5</a:t>
            </a:fld>
            <a:endParaRPr lang="en-US"/>
          </a:p>
        </p:txBody>
      </p:sp>
    </p:spTree>
    <p:extLst>
      <p:ext uri="{BB962C8B-B14F-4D97-AF65-F5344CB8AC3E}">
        <p14:creationId xmlns:p14="http://schemas.microsoft.com/office/powerpoint/2010/main" val="60145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Read: The four principles of designing a Unit Price Label are Legibility, Clarity, Prominence, and Layout.</a:t>
            </a:r>
          </a:p>
          <a:p>
            <a:pPr marL="0" marR="0"/>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Aptos" panose="020B0004020202020204" pitchFamily="34" charset="0"/>
                <a:ea typeface="Aptos" panose="020B0004020202020204" pitchFamily="34" charset="0"/>
                <a:cs typeface="Aptos" panose="020B0004020202020204" pitchFamily="34" charset="0"/>
              </a:rPr>
              <a:t>The goal is ease of use. Large fonts and good color contrast make unit pricing readable. Required consumer information should stand out, while retailer-use codes are de-emphasized. Labels should be clean and not overloaded.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02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This layout is recommended because it structures information for quick comprehension. Unit price should stand out with a colored background and be easy to locate. Consistency across all labels matters just as much as design. Show and discuss each Block.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034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kern="0" dirty="0">
                <a:effectLst/>
                <a:latin typeface="Aptos" panose="020B0004020202020204" pitchFamily="34" charset="0"/>
                <a:ea typeface="Aptos" panose="020B0004020202020204" pitchFamily="34" charset="0"/>
                <a:cs typeface="Aptos" panose="020B0004020202020204" pitchFamily="34" charset="0"/>
              </a:rPr>
              <a:t>Nothing is more confusing than seeing one brand listed by ounce and another by pound. Uniformity simplifies comparisons. Use commonly understood units, and metric where it makes sense—like with wine or spices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802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600" dirty="0">
                <a:effectLst/>
                <a:latin typeface="Aptos" panose="020B0004020202020204" pitchFamily="34" charset="0"/>
                <a:ea typeface="Aptos" panose="020B0004020202020204" pitchFamily="34" charset="0"/>
                <a:cs typeface="Aptos" panose="020B0004020202020204" pitchFamily="34" charset="0"/>
              </a:rPr>
              <a:t>Here we have an example of an ESL.</a:t>
            </a:r>
          </a:p>
          <a:p>
            <a:pPr marL="0" marR="0"/>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Aptos" panose="020B0004020202020204" pitchFamily="34" charset="0"/>
                <a:ea typeface="Aptos" panose="020B0004020202020204" pitchFamily="34" charset="0"/>
                <a:cs typeface="Aptos" panose="020B0004020202020204" pitchFamily="34" charset="0"/>
              </a:rPr>
              <a:t>Older consumers, the visually impaired, and low shelves present readability challenges. Follow minimum size and contrast guidelines. Angling labels, especially on lower shelves, improve visibility. Choose ESLs with wide viewing angles.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04BF-A41C-8448-874E-9C0B6FDDAB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680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B3CA-E39C-0C5F-585C-BDB24ED58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AE5D3-5654-8910-298C-0FAC16F2F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691967-D118-FBE5-2F87-8FC6190414F8}"/>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5" name="Footer Placeholder 4">
            <a:extLst>
              <a:ext uri="{FF2B5EF4-FFF2-40B4-BE49-F238E27FC236}">
                <a16:creationId xmlns:a16="http://schemas.microsoft.com/office/drawing/2014/main" id="{6BF54A97-377E-940E-289D-EED69F3F9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EEE12-19F8-B375-5164-BC4F3BBFA416}"/>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309031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5A42-7B4F-E636-860D-3EC80DC49A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856E10-86D2-A162-F158-2F2A9B7D1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FB1D8-D616-D869-9551-F64EFA6C02D7}"/>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5" name="Footer Placeholder 4">
            <a:extLst>
              <a:ext uri="{FF2B5EF4-FFF2-40B4-BE49-F238E27FC236}">
                <a16:creationId xmlns:a16="http://schemas.microsoft.com/office/drawing/2014/main" id="{7A5B2A88-C154-699F-D8F3-3C3BA604B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36F59-C125-04DD-B6E3-AD2EA2688563}"/>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12392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EFC8E-A3A6-41CF-6A6B-82DE254568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BF9348-DCC0-A783-0791-A3EEC49BA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4E04A-11B5-FABE-2E75-745137080652}"/>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5" name="Footer Placeholder 4">
            <a:extLst>
              <a:ext uri="{FF2B5EF4-FFF2-40B4-BE49-F238E27FC236}">
                <a16:creationId xmlns:a16="http://schemas.microsoft.com/office/drawing/2014/main" id="{349E6AC1-3B89-EF5C-2604-11840A90C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BD186-AF3A-CEE5-7047-D76BC64402B1}"/>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234414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087707-6360-8941-90A4-F513F10249C7}"/>
              </a:ext>
            </a:extLst>
          </p:cNvPr>
          <p:cNvPicPr>
            <a:picLocks noChangeAspect="1"/>
          </p:cNvPicPr>
          <p:nvPr userDrawn="1"/>
        </p:nvPicPr>
        <p:blipFill>
          <a:blip r:embed="rId2"/>
          <a:stretch>
            <a:fillRect/>
          </a:stretch>
        </p:blipFill>
        <p:spPr>
          <a:xfrm>
            <a:off x="-14032" y="2"/>
            <a:ext cx="12228755" cy="5753459"/>
          </a:xfrm>
          <a:prstGeom prst="rect">
            <a:avLst/>
          </a:prstGeom>
        </p:spPr>
      </p:pic>
      <p:sp>
        <p:nvSpPr>
          <p:cNvPr id="2" name="Title 1">
            <a:extLst>
              <a:ext uri="{FF2B5EF4-FFF2-40B4-BE49-F238E27FC236}">
                <a16:creationId xmlns:a16="http://schemas.microsoft.com/office/drawing/2014/main" id="{EE906198-1EEA-C342-A1A2-40617829A00E}"/>
              </a:ext>
            </a:extLst>
          </p:cNvPr>
          <p:cNvSpPr>
            <a:spLocks noGrp="1"/>
          </p:cNvSpPr>
          <p:nvPr>
            <p:ph type="title"/>
          </p:nvPr>
        </p:nvSpPr>
        <p:spPr>
          <a:xfrm>
            <a:off x="497839" y="1252921"/>
            <a:ext cx="10515600" cy="1325563"/>
          </a:xfrm>
        </p:spPr>
        <p:txBody>
          <a:bodyPr>
            <a:normAutofit/>
          </a:bodyPr>
          <a:lstStyle>
            <a:lvl1pPr>
              <a:defRPr sz="45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B0F299C8-3CCB-9F48-A452-224FD24BD1E7}"/>
              </a:ext>
            </a:extLst>
          </p:cNvPr>
          <p:cNvPicPr>
            <a:picLocks noChangeAspect="1"/>
          </p:cNvPicPr>
          <p:nvPr userDrawn="1"/>
        </p:nvPicPr>
        <p:blipFill>
          <a:blip r:embed="rId3"/>
          <a:stretch>
            <a:fillRect/>
          </a:stretch>
        </p:blipFill>
        <p:spPr>
          <a:xfrm>
            <a:off x="-5803" y="5590114"/>
            <a:ext cx="12192001" cy="1267887"/>
          </a:xfrm>
          <a:prstGeom prst="rect">
            <a:avLst/>
          </a:prstGeom>
        </p:spPr>
      </p:pic>
      <p:cxnSp>
        <p:nvCxnSpPr>
          <p:cNvPr id="9" name="Straight Connector 8">
            <a:extLst>
              <a:ext uri="{FF2B5EF4-FFF2-40B4-BE49-F238E27FC236}">
                <a16:creationId xmlns:a16="http://schemas.microsoft.com/office/drawing/2014/main" id="{1893A121-89FF-D74D-B673-3DF25B57E1AE}"/>
              </a:ext>
            </a:extLst>
          </p:cNvPr>
          <p:cNvCxnSpPr>
            <a:cxnSpLocks/>
          </p:cNvCxnSpPr>
          <p:nvPr userDrawn="1"/>
        </p:nvCxnSpPr>
        <p:spPr>
          <a:xfrm>
            <a:off x="0" y="5590112"/>
            <a:ext cx="12186197" cy="0"/>
          </a:xfrm>
          <a:prstGeom prst="line">
            <a:avLst/>
          </a:prstGeom>
          <a:ln w="25400">
            <a:solidFill>
              <a:srgbClr val="27549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14597E8-7DF6-74A3-B8D4-304D4CA33D2D}"/>
              </a:ext>
            </a:extLst>
          </p:cNvPr>
          <p:cNvPicPr>
            <a:picLocks noChangeAspect="1"/>
          </p:cNvPicPr>
          <p:nvPr userDrawn="1"/>
        </p:nvPicPr>
        <p:blipFill>
          <a:blip r:embed="rId4"/>
          <a:stretch>
            <a:fillRect/>
          </a:stretch>
        </p:blipFill>
        <p:spPr>
          <a:xfrm>
            <a:off x="13253" y="5520008"/>
            <a:ext cx="6061705" cy="1431236"/>
          </a:xfrm>
          <a:prstGeom prst="rect">
            <a:avLst/>
          </a:prstGeom>
        </p:spPr>
      </p:pic>
    </p:spTree>
    <p:extLst>
      <p:ext uri="{BB962C8B-B14F-4D97-AF65-F5344CB8AC3E}">
        <p14:creationId xmlns:p14="http://schemas.microsoft.com/office/powerpoint/2010/main" val="1473149164"/>
      </p:ext>
    </p:extLst>
  </p:cSld>
  <p:clrMapOvr>
    <a:masterClrMapping/>
  </p:clrMapOvr>
  <p:extLst>
    <p:ext uri="{DCECCB84-F9BA-43D5-87BE-67443E8EF086}">
      <p15:sldGuideLst xmlns:p15="http://schemas.microsoft.com/office/powerpoint/2012/main">
        <p15:guide id="1" orient="horz" pos="136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4E8A-83C3-BFA5-0438-27D2AE105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C66F1-E468-925A-32C7-375807F5E9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21044-DBD8-20F7-9F2C-CCB0E22EE666}"/>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5" name="Footer Placeholder 4">
            <a:extLst>
              <a:ext uri="{FF2B5EF4-FFF2-40B4-BE49-F238E27FC236}">
                <a16:creationId xmlns:a16="http://schemas.microsoft.com/office/drawing/2014/main" id="{44E0DEBA-96F9-7D9E-030E-438BEA68C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11A97-5BA7-3B93-FACA-9EEF36658141}"/>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263828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C330-F330-5F8B-A16A-51947A9A9F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051230-EDB9-109B-9AAB-AB83AB3AFF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20067-659F-B8EF-CFF2-56014D3F9F16}"/>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5" name="Footer Placeholder 4">
            <a:extLst>
              <a:ext uri="{FF2B5EF4-FFF2-40B4-BE49-F238E27FC236}">
                <a16:creationId xmlns:a16="http://schemas.microsoft.com/office/drawing/2014/main" id="{E2DB07E1-188D-BC11-EFDF-9FA870387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E306A-C6C7-0EE0-A85D-CAC73D232413}"/>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1851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EA67-FC67-3F44-E615-B383DF151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E8BFB-CD5B-1128-C6DF-A93AAB4CE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82839-74A1-9EFA-8723-2079E47C7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18C56-B021-EBC1-7582-1265F37826C2}"/>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6" name="Footer Placeholder 5">
            <a:extLst>
              <a:ext uri="{FF2B5EF4-FFF2-40B4-BE49-F238E27FC236}">
                <a16:creationId xmlns:a16="http://schemas.microsoft.com/office/drawing/2014/main" id="{0783CFB4-4BAD-E32C-3F3F-9A5644B30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C5C5A-05FC-1F4A-7780-D843E8F08A2B}"/>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323344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551-4B14-3CF5-28D8-61B44D0D9D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AFB826-1352-9894-3A35-8FAFBD97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DCFFA-2B2C-DA8C-8D55-2E1664061A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7A491-8E3E-077C-848C-73F7E6316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5399C-3A5A-F5CF-2FCB-EDC74830C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8C98E-1C2D-10AE-F9E5-92363A47A26D}"/>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8" name="Footer Placeholder 7">
            <a:extLst>
              <a:ext uri="{FF2B5EF4-FFF2-40B4-BE49-F238E27FC236}">
                <a16:creationId xmlns:a16="http://schemas.microsoft.com/office/drawing/2014/main" id="{CB4C61CE-0BFD-2229-0757-7442CF1E1E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254348-8C77-4AA0-303D-C30A064FE146}"/>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10974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C697-D010-6FB2-B899-1E24ABF1B4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0E0A2C-F8CA-0561-A9FD-70F5F72B5040}"/>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4" name="Footer Placeholder 3">
            <a:extLst>
              <a:ext uri="{FF2B5EF4-FFF2-40B4-BE49-F238E27FC236}">
                <a16:creationId xmlns:a16="http://schemas.microsoft.com/office/drawing/2014/main" id="{7643CDE3-D8C9-084B-AE02-D84656DA9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F5F8D7-DD0A-843A-6F67-383FD567B5D6}"/>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416757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F7CFE-F5EA-D77A-A849-17B23094940F}"/>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3" name="Footer Placeholder 2">
            <a:extLst>
              <a:ext uri="{FF2B5EF4-FFF2-40B4-BE49-F238E27FC236}">
                <a16:creationId xmlns:a16="http://schemas.microsoft.com/office/drawing/2014/main" id="{C2DFDDAD-0053-83A0-DD57-55B47CA350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5A9BA-E2EE-B55D-064B-68509A055579}"/>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110381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C25E-FE03-B45D-7297-68B2ABAA9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ABF65C-9BA4-8341-2485-F034D0CB0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D5B42-EC96-A3B0-9A12-809F768C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94B45-09D6-D0B7-261C-6AE4F274987E}"/>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6" name="Footer Placeholder 5">
            <a:extLst>
              <a:ext uri="{FF2B5EF4-FFF2-40B4-BE49-F238E27FC236}">
                <a16:creationId xmlns:a16="http://schemas.microsoft.com/office/drawing/2014/main" id="{000F20FB-4A7C-C144-6623-AB589495B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81277-113E-3CA7-39A8-FC9593CADC8C}"/>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161847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91F2-5C7B-99B1-D349-E32B7EE8CE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47493E-3682-5C7B-0C23-E0088D984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8F6071-8C4E-6580-32A3-7B0AA537D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C4251-DA9B-4B35-6F66-8D9615D208D5}"/>
              </a:ext>
            </a:extLst>
          </p:cNvPr>
          <p:cNvSpPr>
            <a:spLocks noGrp="1"/>
          </p:cNvSpPr>
          <p:nvPr>
            <p:ph type="dt" sz="half" idx="10"/>
          </p:nvPr>
        </p:nvSpPr>
        <p:spPr/>
        <p:txBody>
          <a:bodyPr/>
          <a:lstStyle/>
          <a:p>
            <a:fld id="{D5DDA26A-78B5-4E1F-BCC3-0E4485132420}" type="datetimeFigureOut">
              <a:rPr lang="en-US" smtClean="0"/>
              <a:t>7/10/2025</a:t>
            </a:fld>
            <a:endParaRPr lang="en-US"/>
          </a:p>
        </p:txBody>
      </p:sp>
      <p:sp>
        <p:nvSpPr>
          <p:cNvPr id="6" name="Footer Placeholder 5">
            <a:extLst>
              <a:ext uri="{FF2B5EF4-FFF2-40B4-BE49-F238E27FC236}">
                <a16:creationId xmlns:a16="http://schemas.microsoft.com/office/drawing/2014/main" id="{9DA53A8D-AD1C-763E-4EBC-F3722D3C2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2C8B7-E834-EA5D-B60A-143EAA12C666}"/>
              </a:ext>
            </a:extLst>
          </p:cNvPr>
          <p:cNvSpPr>
            <a:spLocks noGrp="1"/>
          </p:cNvSpPr>
          <p:nvPr>
            <p:ph type="sldNum" sz="quarter" idx="12"/>
          </p:nvPr>
        </p:nvSpPr>
        <p:spPr/>
        <p:txBody>
          <a:bodyPr/>
          <a:lstStyle/>
          <a:p>
            <a:fld id="{CBC9505B-4FED-49A0-8625-5795948C48F0}" type="slidenum">
              <a:rPr lang="en-US" smtClean="0"/>
              <a:t>‹#›</a:t>
            </a:fld>
            <a:endParaRPr lang="en-US"/>
          </a:p>
        </p:txBody>
      </p:sp>
    </p:spTree>
    <p:extLst>
      <p:ext uri="{BB962C8B-B14F-4D97-AF65-F5344CB8AC3E}">
        <p14:creationId xmlns:p14="http://schemas.microsoft.com/office/powerpoint/2010/main" val="244601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7D065-3924-1A3E-7CDE-884576AF0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B63C2B-0752-D895-7FD6-4BF5C2A3D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4C305-7D16-476D-93F5-3016C2F57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DDA26A-78B5-4E1F-BCC3-0E4485132420}" type="datetimeFigureOut">
              <a:rPr lang="en-US" smtClean="0"/>
              <a:t>7/10/2025</a:t>
            </a:fld>
            <a:endParaRPr lang="en-US"/>
          </a:p>
        </p:txBody>
      </p:sp>
      <p:sp>
        <p:nvSpPr>
          <p:cNvPr id="5" name="Footer Placeholder 4">
            <a:extLst>
              <a:ext uri="{FF2B5EF4-FFF2-40B4-BE49-F238E27FC236}">
                <a16:creationId xmlns:a16="http://schemas.microsoft.com/office/drawing/2014/main" id="{6B869200-3C57-9C10-6FA1-4B7C460B4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E38F86-9A4C-EA99-253A-3D9F71288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C9505B-4FED-49A0-8625-5795948C48F0}" type="slidenum">
              <a:rPr lang="en-US" smtClean="0"/>
              <a:t>‹#›</a:t>
            </a:fld>
            <a:endParaRPr lang="en-US"/>
          </a:p>
        </p:txBody>
      </p:sp>
    </p:spTree>
    <p:extLst>
      <p:ext uri="{BB962C8B-B14F-4D97-AF65-F5344CB8AC3E}">
        <p14:creationId xmlns:p14="http://schemas.microsoft.com/office/powerpoint/2010/main" val="121571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ist.gov/pml/owm/unit-pricing-national-legal-metrology-working-group"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283C59-A801-DA6A-B5B7-9D34E60CBF4E}"/>
              </a:ext>
            </a:extLst>
          </p:cNvPr>
          <p:cNvPicPr>
            <a:picLocks noChangeAspect="1"/>
          </p:cNvPicPr>
          <p:nvPr/>
        </p:nvPicPr>
        <p:blipFill>
          <a:blip r:embed="rId3"/>
          <a:stretch>
            <a:fillRect/>
          </a:stretch>
        </p:blipFill>
        <p:spPr>
          <a:xfrm>
            <a:off x="3273811" y="118658"/>
            <a:ext cx="6245352" cy="6620256"/>
          </a:xfrm>
          <a:prstGeom prst="rect">
            <a:avLst/>
          </a:prstGeom>
        </p:spPr>
      </p:pic>
    </p:spTree>
    <p:extLst>
      <p:ext uri="{BB962C8B-B14F-4D97-AF65-F5344CB8AC3E}">
        <p14:creationId xmlns:p14="http://schemas.microsoft.com/office/powerpoint/2010/main" val="98795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556986" y="483054"/>
            <a:ext cx="5964861" cy="890134"/>
          </a:xfrm>
        </p:spPr>
        <p:txBody>
          <a:bodyPr vert="horz" lIns="91440" tIns="45720" rIns="91440" bIns="45720" rtlCol="0" anchor="ctr">
            <a:normAutofit/>
          </a:bodyPr>
          <a:lstStyle/>
          <a:p>
            <a:pPr marL="0" marR="0" algn="ctr"/>
            <a:r>
              <a:rPr lang="en-US" sz="2800" kern="1200" dirty="0">
                <a:solidFill>
                  <a:schemeClr val="tx1"/>
                </a:solidFill>
                <a:effectLst/>
                <a:latin typeface="+mj-lt"/>
                <a:ea typeface="+mj-ea"/>
                <a:cs typeface="+mj-cs"/>
              </a:rPr>
              <a:t>Sale Signs &amp; E-Commerce Guidelines</a:t>
            </a:r>
            <a:endParaRPr lang="en-US" sz="1600" kern="1200" dirty="0">
              <a:solidFill>
                <a:schemeClr val="tx1"/>
              </a:solidFill>
              <a:latin typeface="+mj-lt"/>
              <a:cs typeface="+mj-cs"/>
            </a:endParaRPr>
          </a:p>
        </p:txBody>
      </p:sp>
      <p:sp>
        <p:nvSpPr>
          <p:cNvPr id="56" name="Freeform: Shape 5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579E1F2-C70B-EEA7-DF52-062418297664}"/>
              </a:ext>
            </a:extLst>
          </p:cNvPr>
          <p:cNvSpPr txBox="1"/>
          <p:nvPr/>
        </p:nvSpPr>
        <p:spPr>
          <a:xfrm>
            <a:off x="838200" y="1825625"/>
            <a:ext cx="5393361" cy="4351338"/>
          </a:xfrm>
          <a:prstGeom prst="rect">
            <a:avLst/>
          </a:prstGeom>
        </p:spPr>
        <p:txBody>
          <a:bodyPr vert="horz" lIns="91440" tIns="45720" rIns="91440" bIns="45720" rtlCol="0">
            <a:normAutofit/>
          </a:bodyPr>
          <a:lstStyle/>
          <a:p>
            <a:pPr marL="342900" lvl="0" indent="-228600">
              <a:lnSpc>
                <a:spcPct val="90000"/>
              </a:lnSpc>
              <a:spcAft>
                <a:spcPts val="600"/>
              </a:spcAft>
              <a:buSzPts val="1000"/>
              <a:buFont typeface="Arial" panose="020B0604020202020204" pitchFamily="34" charset="0"/>
              <a:buChar char="•"/>
              <a:tabLst>
                <a:tab pos="457200" algn="l"/>
              </a:tabLst>
            </a:pPr>
            <a:r>
              <a:rPr lang="en-US">
                <a:effectLst/>
              </a:rPr>
              <a:t>Sale Tags: Must show unit price alongside sale price.</a:t>
            </a:r>
          </a:p>
          <a:p>
            <a:pPr marL="342900" lvl="0" indent="-228600">
              <a:lnSpc>
                <a:spcPct val="90000"/>
              </a:lnSpc>
              <a:spcAft>
                <a:spcPts val="600"/>
              </a:spcAft>
              <a:buSzPts val="1000"/>
              <a:buFont typeface="Arial" panose="020B0604020202020204" pitchFamily="34" charset="0"/>
              <a:buChar char="•"/>
              <a:tabLst>
                <a:tab pos="457200" algn="l"/>
              </a:tabLst>
            </a:pPr>
            <a:endParaRPr lang="en-US">
              <a:effectLst/>
            </a:endParaRPr>
          </a:p>
          <a:p>
            <a:pPr marL="342900" lvl="0" indent="-228600">
              <a:lnSpc>
                <a:spcPct val="90000"/>
              </a:lnSpc>
              <a:spcAft>
                <a:spcPts val="600"/>
              </a:spcAft>
              <a:buSzPts val="1000"/>
              <a:buFont typeface="Arial" panose="020B0604020202020204" pitchFamily="34" charset="0"/>
              <a:buChar char="•"/>
              <a:tabLst>
                <a:tab pos="457200" algn="l"/>
              </a:tabLst>
            </a:pPr>
            <a:r>
              <a:rPr lang="en-US">
                <a:effectLst/>
              </a:rPr>
              <a:t>Tier Pricing: Each deal (e.g., “3 for $5”) must have unit pricing.</a:t>
            </a:r>
          </a:p>
          <a:p>
            <a:pPr marL="342900" lvl="0" indent="-228600">
              <a:lnSpc>
                <a:spcPct val="90000"/>
              </a:lnSpc>
              <a:spcAft>
                <a:spcPts val="600"/>
              </a:spcAft>
              <a:buSzPts val="1000"/>
              <a:buFont typeface="Arial" panose="020B0604020202020204" pitchFamily="34" charset="0"/>
              <a:buChar char="•"/>
              <a:tabLst>
                <a:tab pos="457200" algn="l"/>
              </a:tabLst>
            </a:pPr>
            <a:endParaRPr lang="en-US">
              <a:effectLst/>
            </a:endParaRPr>
          </a:p>
          <a:p>
            <a:pPr marL="342900" lvl="0" indent="-228600">
              <a:lnSpc>
                <a:spcPct val="90000"/>
              </a:lnSpc>
              <a:spcAft>
                <a:spcPts val="600"/>
              </a:spcAft>
              <a:buSzPts val="1000"/>
              <a:buFont typeface="Arial" panose="020B0604020202020204" pitchFamily="34" charset="0"/>
              <a:buChar char="•"/>
              <a:tabLst>
                <a:tab pos="457200" algn="l"/>
              </a:tabLst>
            </a:pPr>
            <a:r>
              <a:rPr lang="en-US">
                <a:effectLst/>
              </a:rPr>
              <a:t>E-Commerce: Display unit price near total price; follow the same design principles.</a:t>
            </a:r>
          </a:p>
          <a:p>
            <a:pPr marL="342900" lvl="0" indent="-228600">
              <a:lnSpc>
                <a:spcPct val="90000"/>
              </a:lnSpc>
              <a:spcAft>
                <a:spcPts val="600"/>
              </a:spcAft>
              <a:buSzPts val="1000"/>
              <a:buFont typeface="Arial" panose="020B0604020202020204" pitchFamily="34" charset="0"/>
              <a:buChar char="•"/>
              <a:tabLst>
                <a:tab pos="457200" algn="l"/>
              </a:tabLst>
            </a:pPr>
            <a:endParaRPr lang="en-US">
              <a:effectLst/>
            </a:endParaRPr>
          </a:p>
        </p:txBody>
      </p:sp>
      <p:sp>
        <p:nvSpPr>
          <p:cNvPr id="57" name="Oval 5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AI-generated content may be incorrect.">
            <a:extLst>
              <a:ext uri="{FF2B5EF4-FFF2-40B4-BE49-F238E27FC236}">
                <a16:creationId xmlns:a16="http://schemas.microsoft.com/office/drawing/2014/main" id="{EF9CCE87-E07B-64DE-61B9-545CB686A1BB}"/>
              </a:ext>
            </a:extLst>
          </p:cNvPr>
          <p:cNvPicPr>
            <a:picLocks noChangeAspect="1"/>
          </p:cNvPicPr>
          <p:nvPr/>
        </p:nvPicPr>
        <p:blipFill>
          <a:blip r:embed="rId3"/>
          <a:stretch>
            <a:fillRect/>
          </a:stretch>
        </p:blipFill>
        <p:spPr>
          <a:xfrm>
            <a:off x="7559754" y="2034137"/>
            <a:ext cx="4108482" cy="2511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8" name="Freeform: Shape 5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9" name="Straight Connector 5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356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marL="0" marR="0" algn="r"/>
            <a:br>
              <a:rPr lang="en-US" sz="2500" kern="1200">
                <a:solidFill>
                  <a:srgbClr val="FFFFFF"/>
                </a:solidFill>
                <a:latin typeface="+mj-lt"/>
                <a:ea typeface="+mj-ea"/>
                <a:cs typeface="+mj-cs"/>
              </a:rPr>
            </a:br>
            <a:br>
              <a:rPr lang="en-US" sz="2500" kern="1200">
                <a:solidFill>
                  <a:srgbClr val="FFFFFF"/>
                </a:solidFill>
                <a:latin typeface="+mj-lt"/>
                <a:ea typeface="+mj-ea"/>
                <a:cs typeface="+mj-cs"/>
              </a:rPr>
            </a:br>
            <a:r>
              <a:rPr lang="en-US" sz="2500" kern="1200">
                <a:solidFill>
                  <a:srgbClr val="FFFFFF"/>
                </a:solidFill>
                <a:effectLst/>
                <a:latin typeface="+mj-lt"/>
                <a:ea typeface="+mj-ea"/>
                <a:cs typeface="+mj-cs"/>
              </a:rPr>
              <a:t>Audit, Maintenance &amp; Consumer Education</a:t>
            </a:r>
            <a:br>
              <a:rPr lang="en-US" sz="2500" b="1" kern="1200">
                <a:solidFill>
                  <a:srgbClr val="FFFFFF"/>
                </a:solidFill>
                <a:effectLst/>
                <a:latin typeface="+mj-lt"/>
                <a:ea typeface="+mj-ea"/>
                <a:cs typeface="+mj-cs"/>
              </a:rPr>
            </a:b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graphicFrame>
        <p:nvGraphicFramePr>
          <p:cNvPr id="5" name="TextBox 1">
            <a:extLst>
              <a:ext uri="{FF2B5EF4-FFF2-40B4-BE49-F238E27FC236}">
                <a16:creationId xmlns:a16="http://schemas.microsoft.com/office/drawing/2014/main" id="{F942C764-A887-EB37-946C-2D4E2A45DF47}"/>
              </a:ext>
            </a:extLst>
          </p:cNvPr>
          <p:cNvGraphicFramePr/>
          <p:nvPr>
            <p:extLst>
              <p:ext uri="{D42A27DB-BD31-4B8C-83A1-F6EECF244321}">
                <p14:modId xmlns:p14="http://schemas.microsoft.com/office/powerpoint/2010/main" val="348617425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84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marL="0" marR="0" algn="ctr"/>
            <a:br>
              <a:rPr lang="en-US" sz="1800" kern="1200" dirty="0">
                <a:solidFill>
                  <a:srgbClr val="FFFFFF"/>
                </a:solidFill>
                <a:latin typeface="+mj-lt"/>
                <a:ea typeface="+mj-ea"/>
                <a:cs typeface="+mj-cs"/>
              </a:rPr>
            </a:br>
            <a:br>
              <a:rPr lang="en-US" sz="1800" kern="1200" dirty="0">
                <a:solidFill>
                  <a:srgbClr val="FFFFFF"/>
                </a:solidFill>
                <a:latin typeface="+mj-lt"/>
                <a:ea typeface="+mj-ea"/>
                <a:cs typeface="+mj-cs"/>
              </a:rPr>
            </a:br>
            <a:r>
              <a:rPr lang="en-US" sz="3600" kern="1200" dirty="0">
                <a:solidFill>
                  <a:srgbClr val="FFFFFF"/>
                </a:solidFill>
                <a:effectLst/>
                <a:latin typeface="+mj-lt"/>
                <a:ea typeface="+mj-ea"/>
                <a:cs typeface="+mj-cs"/>
              </a:rPr>
              <a:t>Final Recommendations</a:t>
            </a:r>
            <a:br>
              <a:rPr lang="en-US" sz="1800" b="1" kern="1200" dirty="0">
                <a:solidFill>
                  <a:srgbClr val="FFFFFF"/>
                </a:solidFill>
                <a:effectLst/>
                <a:latin typeface="+mj-lt"/>
                <a:ea typeface="+mj-ea"/>
                <a:cs typeface="+mj-cs"/>
              </a:rPr>
            </a:b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graphicFrame>
        <p:nvGraphicFramePr>
          <p:cNvPr id="5" name="TextBox 1">
            <a:extLst>
              <a:ext uri="{FF2B5EF4-FFF2-40B4-BE49-F238E27FC236}">
                <a16:creationId xmlns:a16="http://schemas.microsoft.com/office/drawing/2014/main" id="{D849E773-D950-8B2F-2A83-0A1D1033B3CB}"/>
              </a:ext>
            </a:extLst>
          </p:cNvPr>
          <p:cNvGraphicFramePr/>
          <p:nvPr>
            <p:extLst>
              <p:ext uri="{D42A27DB-BD31-4B8C-83A1-F6EECF244321}">
                <p14:modId xmlns:p14="http://schemas.microsoft.com/office/powerpoint/2010/main" val="26309128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91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A956-1586-2F46-5752-DAF8A46A6CCC}"/>
              </a:ext>
            </a:extLst>
          </p:cNvPr>
          <p:cNvSpPr>
            <a:spLocks noGrp="1"/>
          </p:cNvSpPr>
          <p:nvPr>
            <p:ph type="title"/>
          </p:nvPr>
        </p:nvSpPr>
        <p:spPr>
          <a:xfrm>
            <a:off x="4511430" y="1949735"/>
            <a:ext cx="2208347" cy="1144339"/>
          </a:xfrm>
        </p:spPr>
        <p:txBody>
          <a:bodyPr>
            <a:normAutofit fontScale="90000"/>
          </a:bodyPr>
          <a:lstStyle/>
          <a:p>
            <a:pPr algn="ctr"/>
            <a:r>
              <a:rPr lang="en-US" dirty="0"/>
              <a:t>Next</a:t>
            </a:r>
            <a:br>
              <a:rPr lang="en-US" dirty="0"/>
            </a:br>
            <a:r>
              <a:rPr lang="en-US" dirty="0"/>
              <a:t> Steps</a:t>
            </a:r>
            <a:br>
              <a:rPr lang="en-US" dirty="0"/>
            </a:br>
            <a:r>
              <a:rPr lang="en-US" dirty="0"/>
              <a:t>In </a:t>
            </a:r>
            <a:br>
              <a:rPr lang="en-US" dirty="0"/>
            </a:br>
            <a:r>
              <a:rPr lang="en-US" dirty="0"/>
              <a:t>Process</a:t>
            </a:r>
          </a:p>
        </p:txBody>
      </p:sp>
      <p:pic>
        <p:nvPicPr>
          <p:cNvPr id="4" name="Picture 3">
            <a:extLst>
              <a:ext uri="{FF2B5EF4-FFF2-40B4-BE49-F238E27FC236}">
                <a16:creationId xmlns:a16="http://schemas.microsoft.com/office/drawing/2014/main" id="{7952B44F-D66B-FD6E-EB57-866D0825E70A}"/>
              </a:ext>
            </a:extLst>
          </p:cNvPr>
          <p:cNvPicPr>
            <a:picLocks noChangeAspect="1"/>
          </p:cNvPicPr>
          <p:nvPr/>
        </p:nvPicPr>
        <p:blipFill>
          <a:blip r:embed="rId3"/>
          <a:stretch>
            <a:fillRect/>
          </a:stretch>
        </p:blipFill>
        <p:spPr>
          <a:xfrm>
            <a:off x="0" y="0"/>
            <a:ext cx="4511431" cy="5582856"/>
          </a:xfrm>
          <a:prstGeom prst="rect">
            <a:avLst/>
          </a:prstGeom>
        </p:spPr>
      </p:pic>
      <p:pic>
        <p:nvPicPr>
          <p:cNvPr id="6" name="Picture 5">
            <a:extLst>
              <a:ext uri="{FF2B5EF4-FFF2-40B4-BE49-F238E27FC236}">
                <a16:creationId xmlns:a16="http://schemas.microsoft.com/office/drawing/2014/main" id="{65667510-625E-6D01-836A-66E6D160A620}"/>
              </a:ext>
            </a:extLst>
          </p:cNvPr>
          <p:cNvPicPr>
            <a:picLocks noChangeAspect="1"/>
          </p:cNvPicPr>
          <p:nvPr/>
        </p:nvPicPr>
        <p:blipFill>
          <a:blip r:embed="rId4"/>
          <a:stretch>
            <a:fillRect/>
          </a:stretch>
        </p:blipFill>
        <p:spPr>
          <a:xfrm>
            <a:off x="6643684" y="30754"/>
            <a:ext cx="5548316" cy="5582856"/>
          </a:xfrm>
          <a:prstGeom prst="rect">
            <a:avLst/>
          </a:prstGeom>
        </p:spPr>
      </p:pic>
      <p:pic>
        <p:nvPicPr>
          <p:cNvPr id="8" name="Picture 7">
            <a:extLst>
              <a:ext uri="{FF2B5EF4-FFF2-40B4-BE49-F238E27FC236}">
                <a16:creationId xmlns:a16="http://schemas.microsoft.com/office/drawing/2014/main" id="{F8B2D842-2C0F-D171-6390-AED5A1BA1855}"/>
              </a:ext>
            </a:extLst>
          </p:cNvPr>
          <p:cNvPicPr>
            <a:picLocks noChangeAspect="1"/>
          </p:cNvPicPr>
          <p:nvPr/>
        </p:nvPicPr>
        <p:blipFill>
          <a:blip r:embed="rId5"/>
          <a:stretch>
            <a:fillRect/>
          </a:stretch>
        </p:blipFill>
        <p:spPr>
          <a:xfrm>
            <a:off x="6643684" y="5630177"/>
            <a:ext cx="5548316" cy="1197069"/>
          </a:xfrm>
          <a:prstGeom prst="rect">
            <a:avLst/>
          </a:prstGeom>
        </p:spPr>
      </p:pic>
    </p:spTree>
    <p:extLst>
      <p:ext uri="{BB962C8B-B14F-4D97-AF65-F5344CB8AC3E}">
        <p14:creationId xmlns:p14="http://schemas.microsoft.com/office/powerpoint/2010/main" val="46894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2068648" y="207778"/>
            <a:ext cx="7886700" cy="1325563"/>
          </a:xfrm>
        </p:spPr>
        <p:txBody>
          <a:bodyPr>
            <a:normAutofit fontScale="90000"/>
          </a:bodyPr>
          <a:lstStyle/>
          <a:p>
            <a:pPr algn="ctr"/>
            <a:br>
              <a:rPr lang="en-US" sz="2700" dirty="0">
                <a:solidFill>
                  <a:prstClr val="white"/>
                </a:solidFill>
                <a:latin typeface="Calibri" panose="020F0502020204030204"/>
                <a:ea typeface="Calibri" panose="020F0502020204030204"/>
                <a:cs typeface="Calibri" panose="020F0502020204030204"/>
              </a:rPr>
            </a:br>
            <a:br>
              <a:rPr lang="en-US" sz="2700" dirty="0">
                <a:solidFill>
                  <a:prstClr val="white"/>
                </a:solidFill>
                <a:latin typeface="Calibri" panose="020F0502020204030204"/>
                <a:ea typeface="Calibri" panose="020F0502020204030204"/>
                <a:cs typeface="Calibri" panose="020F0502020204030204"/>
              </a:rPr>
            </a:br>
            <a:r>
              <a:rPr lang="en-US" sz="3100" kern="0" dirty="0">
                <a:effectLst/>
                <a:latin typeface="Aptos" panose="020B0004020202020204" pitchFamily="34" charset="0"/>
                <a:ea typeface="Aptos" panose="020B0004020202020204" pitchFamily="34" charset="0"/>
                <a:cs typeface="Aptos" panose="020B0004020202020204" pitchFamily="34" charset="0"/>
              </a:rPr>
              <a:t>Special Publication 1181 Unit Pricing Guide</a:t>
            </a:r>
            <a:r>
              <a:rPr lang="en-US" sz="3600" kern="0" dirty="0">
                <a:effectLst/>
                <a:latin typeface="Aptos" panose="020B0004020202020204" pitchFamily="34" charset="0"/>
                <a:ea typeface="Aptos" panose="020B0004020202020204" pitchFamily="34" charset="0"/>
                <a:cs typeface="Aptos" panose="020B0004020202020204" pitchFamily="34" charset="0"/>
              </a:rPr>
              <a:t>: </a:t>
            </a:r>
            <a:r>
              <a:rPr lang="en-US" sz="3100" kern="0" dirty="0">
                <a:effectLst/>
                <a:latin typeface="Aptos" panose="020B0004020202020204" pitchFamily="34" charset="0"/>
                <a:ea typeface="Aptos" panose="020B0004020202020204" pitchFamily="34" charset="0"/>
                <a:cs typeface="Aptos" panose="020B0004020202020204" pitchFamily="34" charset="0"/>
              </a:rPr>
              <a:t>A Best Practice Approach to Unit Pricing</a:t>
            </a:r>
            <a:br>
              <a:rPr lang="en-US" sz="4800" dirty="0">
                <a:solidFill>
                  <a:prstClr val="white"/>
                </a:solidFill>
                <a:latin typeface="Calibri" panose="020F0502020204030204"/>
                <a:ea typeface="Calibri" panose="020F0502020204030204"/>
                <a:cs typeface="Calibri" panose="020F0502020204030204"/>
              </a:rPr>
            </a:br>
            <a:endParaRPr lang="en-US" dirty="0"/>
          </a:p>
        </p:txBody>
      </p:sp>
      <p:sp>
        <p:nvSpPr>
          <p:cNvPr id="2" name="TextBox 1">
            <a:extLst>
              <a:ext uri="{FF2B5EF4-FFF2-40B4-BE49-F238E27FC236}">
                <a16:creationId xmlns:a16="http://schemas.microsoft.com/office/drawing/2014/main" id="{3579E1F2-C70B-EEA7-DF52-062418297664}"/>
              </a:ext>
            </a:extLst>
          </p:cNvPr>
          <p:cNvSpPr txBox="1"/>
          <p:nvPr/>
        </p:nvSpPr>
        <p:spPr>
          <a:xfrm>
            <a:off x="665658" y="2093708"/>
            <a:ext cx="9583970" cy="1477328"/>
          </a:xfrm>
          <a:prstGeom prst="rect">
            <a:avLst/>
          </a:prstGeom>
          <a:noFill/>
        </p:spPr>
        <p:txBody>
          <a:bodyPr wrap="none" rtlCol="0">
            <a:spAutoFit/>
          </a:bodyPr>
          <a:lstStyle/>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Purpose: Guide retailers on best practices for clear and consistent unit pricing.</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Applies To: Food &amp; non-food retail, e-commerce, drugstores, convenience stores, and more.</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Value to Consumers: Helps compare prices accurately, especially amid shrinkflation.</a:t>
            </a:r>
          </a:p>
        </p:txBody>
      </p:sp>
    </p:spTree>
    <p:extLst>
      <p:ext uri="{BB962C8B-B14F-4D97-AF65-F5344CB8AC3E}">
        <p14:creationId xmlns:p14="http://schemas.microsoft.com/office/powerpoint/2010/main" val="221049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4212265" y="1579378"/>
            <a:ext cx="3767469" cy="642827"/>
          </a:xfrm>
        </p:spPr>
        <p:txBody>
          <a:bodyPr>
            <a:normAutofit fontScale="90000"/>
          </a:bodyPr>
          <a:lstStyle/>
          <a:p>
            <a:pPr algn="ctr"/>
            <a:br>
              <a:rPr lang="en-US" sz="2700" dirty="0">
                <a:solidFill>
                  <a:prstClr val="white"/>
                </a:solidFill>
                <a:latin typeface="Calibri" panose="020F0502020204030204"/>
                <a:ea typeface="Calibri" panose="020F0502020204030204"/>
                <a:cs typeface="Calibri" panose="020F0502020204030204"/>
              </a:rPr>
            </a:br>
            <a:br>
              <a:rPr lang="en-US" sz="2700" dirty="0">
                <a:solidFill>
                  <a:prstClr val="white"/>
                </a:solidFill>
                <a:latin typeface="Calibri" panose="020F0502020204030204"/>
                <a:ea typeface="Calibri" panose="020F0502020204030204"/>
                <a:cs typeface="Calibri" panose="020F0502020204030204"/>
              </a:rPr>
            </a:br>
            <a:r>
              <a:rPr lang="en-US" sz="3100" kern="0" dirty="0">
                <a:effectLst/>
                <a:latin typeface="Aptos" panose="020B0004020202020204" pitchFamily="34" charset="0"/>
                <a:ea typeface="Aptos" panose="020B0004020202020204" pitchFamily="34" charset="0"/>
                <a:cs typeface="Aptos" panose="020B0004020202020204" pitchFamily="34" charset="0"/>
              </a:rPr>
              <a:t>Acknowledgements</a:t>
            </a:r>
            <a:br>
              <a:rPr lang="en-US" sz="4800" dirty="0">
                <a:solidFill>
                  <a:prstClr val="white"/>
                </a:solidFill>
                <a:latin typeface="Calibri" panose="020F0502020204030204"/>
                <a:ea typeface="Calibri" panose="020F0502020204030204"/>
                <a:cs typeface="Calibri" panose="020F0502020204030204"/>
              </a:rPr>
            </a:br>
            <a:endParaRPr lang="en-US" dirty="0"/>
          </a:p>
        </p:txBody>
      </p:sp>
      <p:sp>
        <p:nvSpPr>
          <p:cNvPr id="2" name="TextBox 1">
            <a:extLst>
              <a:ext uri="{FF2B5EF4-FFF2-40B4-BE49-F238E27FC236}">
                <a16:creationId xmlns:a16="http://schemas.microsoft.com/office/drawing/2014/main" id="{3579E1F2-C70B-EEA7-DF52-062418297664}"/>
              </a:ext>
            </a:extLst>
          </p:cNvPr>
          <p:cNvSpPr txBox="1"/>
          <p:nvPr/>
        </p:nvSpPr>
        <p:spPr>
          <a:xfrm>
            <a:off x="144662" y="687080"/>
            <a:ext cx="5224779" cy="5062924"/>
          </a:xfrm>
          <a:prstGeom prst="rect">
            <a:avLst/>
          </a:prstGeom>
          <a:noFill/>
        </p:spPr>
        <p:txBody>
          <a:bodyPr wrap="square" rtlCol="0">
            <a:spAutoFit/>
          </a:bodyPr>
          <a:lstStyle/>
          <a:p>
            <a:pPr marL="365760" marR="0" algn="just">
              <a:spcBef>
                <a:spcPts val="1200"/>
              </a:spcBef>
              <a:spcAft>
                <a:spcPts val="600"/>
              </a:spcAft>
            </a:pPr>
            <a:r>
              <a:rPr lang="en-US" sz="1800" b="1" u="sng"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Trade Associations</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FMI, The Food Industry Association (FMI)</a:t>
            </a:r>
          </a:p>
          <a:p>
            <a:pPr marL="365760" marR="0" algn="just">
              <a:spcBef>
                <a:spcPts val="1200"/>
              </a:spcBef>
              <a:spcAft>
                <a:spcPts val="600"/>
              </a:spcAft>
            </a:pPr>
            <a:r>
              <a:rPr lang="en-US" sz="1800" b="1" u="sng"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Consumers Groups </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Consumer Reports </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Consumer World</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National Consumers League (NCL) </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Queensland Consumers Association (Australia)</a:t>
            </a:r>
          </a:p>
          <a:p>
            <a:pPr marL="365760" marR="0" algn="just">
              <a:spcBef>
                <a:spcPts val="1200"/>
              </a:spcBef>
              <a:spcAft>
                <a:spcPts val="600"/>
              </a:spcAft>
            </a:pPr>
            <a:r>
              <a:rPr lang="en-US" sz="1800" b="1" u="sng"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Weights and Measures Officials</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California, Division of Measurement Standards </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Connecticut Department of Consumer Protection</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Hawaii Quality Assurance Division – Measurement Standards Branch</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Massachusetts Division of Standards</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New Jersey Office of Weights and Measures</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Vermont Agency of Agriculture, Food &amp; Markets</a:t>
            </a:r>
          </a:p>
          <a:p>
            <a:pPr marL="594360" marR="0" indent="-228600">
              <a:spcBef>
                <a:spcPts val="0"/>
              </a:spcBef>
              <a:spcAft>
                <a:spcPts val="0"/>
              </a:spcAft>
            </a:pPr>
            <a:endPar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C9EB240-0349-9B0B-6C4D-99DFCE3A5EDB}"/>
              </a:ext>
            </a:extLst>
          </p:cNvPr>
          <p:cNvSpPr txBox="1"/>
          <p:nvPr/>
        </p:nvSpPr>
        <p:spPr>
          <a:xfrm>
            <a:off x="8080745" y="687080"/>
            <a:ext cx="2690037" cy="4939814"/>
          </a:xfrm>
          <a:prstGeom prst="rect">
            <a:avLst/>
          </a:prstGeom>
          <a:noFill/>
        </p:spPr>
        <p:txBody>
          <a:bodyPr wrap="square" rtlCol="0">
            <a:spAutoFit/>
          </a:bodyPr>
          <a:lstStyle/>
          <a:p>
            <a:pPr marL="594360" marR="0" indent="-228600">
              <a:spcBef>
                <a:spcPts val="0"/>
              </a:spcBef>
              <a:spcAft>
                <a:spcPts val="0"/>
              </a:spcAft>
            </a:pPr>
            <a:r>
              <a:rPr lang="en-US" sz="1800" b="1" u="sng"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Academia</a:t>
            </a:r>
            <a:endParaRPr lang="en-US" sz="1800" u="sng"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Queensland University of Technology (QUT) Business School</a:t>
            </a:r>
          </a:p>
          <a:p>
            <a:pPr marL="365760" marR="0" algn="just">
              <a:spcBef>
                <a:spcPts val="1200"/>
              </a:spcBef>
              <a:spcAft>
                <a:spcPts val="600"/>
              </a:spcAft>
            </a:pPr>
            <a:r>
              <a:rPr lang="en-US" sz="1800" b="1" u="sng"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Independent</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CGGT Resources (Chris </a:t>
            </a:r>
            <a:r>
              <a:rPr lang="en-US" sz="18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Guay</a:t>
            </a: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1800" dirty="0" err="1">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Guay</a:t>
            </a: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Technologies)</a:t>
            </a:r>
          </a:p>
          <a:p>
            <a:pPr marL="365760" marR="0" algn="just">
              <a:spcBef>
                <a:spcPts val="1200"/>
              </a:spcBef>
              <a:spcAft>
                <a:spcPts val="600"/>
              </a:spcAft>
            </a:pPr>
            <a:r>
              <a:rPr lang="en-US" sz="1800" b="1" u="sng"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Manufacturers</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Vision Group Inc. </a:t>
            </a:r>
          </a:p>
          <a:p>
            <a:pPr marL="365760" marR="0" algn="just">
              <a:spcBef>
                <a:spcPts val="1200"/>
              </a:spcBef>
              <a:spcAft>
                <a:spcPts val="600"/>
              </a:spcAft>
            </a:pPr>
            <a:r>
              <a:rPr lang="en-US" sz="1800" b="1" u="sng"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Retailers</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Wakefern Food Corporation</a:t>
            </a:r>
          </a:p>
          <a:p>
            <a:pPr marL="594360" marR="0" indent="-228600">
              <a:spcBef>
                <a:spcPts val="0"/>
              </a:spcBef>
              <a:spcAft>
                <a:spcPts val="0"/>
              </a:spcAft>
            </a:pPr>
            <a:r>
              <a:rPr lang="en-US" sz="18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Walmart</a:t>
            </a:r>
          </a:p>
        </p:txBody>
      </p:sp>
    </p:spTree>
    <p:extLst>
      <p:ext uri="{BB962C8B-B14F-4D97-AF65-F5344CB8AC3E}">
        <p14:creationId xmlns:p14="http://schemas.microsoft.com/office/powerpoint/2010/main" val="81198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2036750" y="148855"/>
            <a:ext cx="7886700" cy="659219"/>
          </a:xfrm>
        </p:spPr>
        <p:txBody>
          <a:bodyPr>
            <a:normAutofit fontScale="90000"/>
          </a:bodyPr>
          <a:lstStyle/>
          <a:p>
            <a:pPr marL="0" marR="0" algn="ctr"/>
            <a:br>
              <a:rPr lang="en-US" sz="2700">
                <a:solidFill>
                  <a:prstClr val="white"/>
                </a:solidFill>
                <a:latin typeface="Calibri" panose="020F0502020204030204"/>
                <a:ea typeface="Calibri" panose="020F0502020204030204"/>
                <a:cs typeface="Calibri" panose="020F0502020204030204"/>
              </a:rPr>
            </a:br>
            <a:br>
              <a:rPr lang="en-US" sz="2700">
                <a:solidFill>
                  <a:prstClr val="white"/>
                </a:solidFill>
                <a:latin typeface="Calibri" panose="020F0502020204030204"/>
                <a:ea typeface="Calibri" panose="020F0502020204030204"/>
                <a:cs typeface="Calibri" panose="020F0502020204030204"/>
              </a:rPr>
            </a:br>
            <a:br>
              <a:rPr lang="en-US" sz="2700">
                <a:solidFill>
                  <a:prstClr val="white"/>
                </a:solidFill>
                <a:latin typeface="Calibri" panose="020F0502020204030204"/>
                <a:ea typeface="Calibri" panose="020F0502020204030204"/>
                <a:cs typeface="Calibri" panose="020F0502020204030204"/>
              </a:rPr>
            </a:br>
            <a:br>
              <a:rPr lang="en-US" sz="2700">
                <a:solidFill>
                  <a:prstClr val="white"/>
                </a:solidFill>
                <a:latin typeface="Calibri" panose="020F0502020204030204"/>
                <a:ea typeface="Calibri" panose="020F0502020204030204"/>
                <a:cs typeface="Calibri" panose="020F0502020204030204"/>
              </a:rPr>
            </a:br>
            <a:r>
              <a:rPr lang="en-US" sz="3200" kern="0">
                <a:effectLst/>
                <a:latin typeface="Aptos" panose="020B0004020202020204" pitchFamily="34" charset="0"/>
                <a:ea typeface="Aptos" panose="020B0004020202020204" pitchFamily="34" charset="0"/>
                <a:cs typeface="Aptos" panose="020B0004020202020204" pitchFamily="34" charset="0"/>
              </a:rPr>
              <a:t>Legal and Regulatory Context</a:t>
            </a:r>
            <a:br>
              <a:rPr lang="en-US" sz="3200" b="1">
                <a:effectLst/>
                <a:latin typeface="Aptos" panose="020B0004020202020204" pitchFamily="34" charset="0"/>
                <a:cs typeface="Aptos" panose="020B0004020202020204" pitchFamily="34" charset="0"/>
              </a:rPr>
            </a:br>
            <a:br>
              <a:rPr lang="en-US" sz="4800">
                <a:solidFill>
                  <a:prstClr val="white"/>
                </a:solidFill>
                <a:latin typeface="Calibri" panose="020F0502020204030204"/>
                <a:ea typeface="Calibri" panose="020F0502020204030204"/>
                <a:cs typeface="Calibri" panose="020F0502020204030204"/>
              </a:rPr>
            </a:br>
            <a:endParaRPr lang="en-US" dirty="0"/>
          </a:p>
        </p:txBody>
      </p:sp>
      <p:sp>
        <p:nvSpPr>
          <p:cNvPr id="2" name="TextBox 1">
            <a:extLst>
              <a:ext uri="{FF2B5EF4-FFF2-40B4-BE49-F238E27FC236}">
                <a16:creationId xmlns:a16="http://schemas.microsoft.com/office/drawing/2014/main" id="{3579E1F2-C70B-EEA7-DF52-062418297664}"/>
              </a:ext>
            </a:extLst>
          </p:cNvPr>
          <p:cNvSpPr txBox="1"/>
          <p:nvPr/>
        </p:nvSpPr>
        <p:spPr>
          <a:xfrm>
            <a:off x="188809" y="1662666"/>
            <a:ext cx="6160444" cy="2308324"/>
          </a:xfrm>
          <a:prstGeom prst="rect">
            <a:avLst/>
          </a:prstGeom>
          <a:noFill/>
        </p:spPr>
        <p:txBody>
          <a:bodyPr wrap="square" lIns="91440" tIns="45720" rIns="91440" bIns="45720" rtlCol="0" anchor="t">
            <a:spAutoFit/>
          </a:bodyPr>
          <a:lstStyle/>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Federal Level: No mandate; voluntary unless required by state.</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rPr>
              <a:t>UUPR</a:t>
            </a:r>
            <a:r>
              <a:rPr lang="en-US" dirty="0">
                <a:solidFill>
                  <a:schemeClr val="bg1"/>
                </a:solidFill>
                <a:effectLst/>
              </a:rPr>
              <a:t>: Adopted by many states as a model regulation.</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Compliance: Retailers must check with their state’s Weights &amp; Measures office.</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p:txBody>
      </p:sp>
      <p:pic>
        <p:nvPicPr>
          <p:cNvPr id="5" name="Picture 4">
            <a:extLst>
              <a:ext uri="{FF2B5EF4-FFF2-40B4-BE49-F238E27FC236}">
                <a16:creationId xmlns:a16="http://schemas.microsoft.com/office/drawing/2014/main" id="{46DC92DA-8A69-8B24-1AF7-65F63F7537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18296" y="1056610"/>
            <a:ext cx="5704661" cy="4514850"/>
          </a:xfrm>
          <a:prstGeom prst="rect">
            <a:avLst/>
          </a:prstGeom>
        </p:spPr>
      </p:pic>
    </p:spTree>
    <p:extLst>
      <p:ext uri="{BB962C8B-B14F-4D97-AF65-F5344CB8AC3E}">
        <p14:creationId xmlns:p14="http://schemas.microsoft.com/office/powerpoint/2010/main" val="48522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2050505" y="371064"/>
            <a:ext cx="7886700" cy="1089706"/>
          </a:xfrm>
        </p:spPr>
        <p:txBody>
          <a:bodyPr>
            <a:noAutofit/>
          </a:bodyPr>
          <a:lstStyle/>
          <a:p>
            <a:pPr algn="ctr"/>
            <a:br>
              <a:rPr lang="en-US" sz="3200" dirty="0">
                <a:solidFill>
                  <a:prstClr val="white"/>
                </a:solidFill>
                <a:latin typeface="Calibri" panose="020F0502020204030204"/>
                <a:ea typeface="Calibri" panose="020F0502020204030204"/>
                <a:cs typeface="Calibri" panose="020F0502020204030204"/>
              </a:rPr>
            </a:br>
            <a:r>
              <a:rPr lang="en-US" sz="3600" kern="0" dirty="0">
                <a:effectLst/>
                <a:latin typeface="Aptos"/>
                <a:ea typeface="Aptos" panose="020B0004020202020204" pitchFamily="34" charset="0"/>
                <a:cs typeface="Aptos" panose="020B0004020202020204" pitchFamily="34" charset="0"/>
              </a:rPr>
              <a:t>Why Unit Pricing Matters</a:t>
            </a:r>
            <a:br>
              <a:rPr lang="en-US" sz="4800" dirty="0">
                <a:solidFill>
                  <a:prstClr val="white"/>
                </a:solidFill>
                <a:latin typeface="Calibri" panose="020F0502020204030204"/>
                <a:ea typeface="Calibri" panose="020F0502020204030204"/>
                <a:cs typeface="Calibri" panose="020F0502020204030204"/>
              </a:rPr>
            </a:br>
            <a:endParaRPr lang="en-US" sz="4800" dirty="0"/>
          </a:p>
        </p:txBody>
      </p:sp>
      <p:sp>
        <p:nvSpPr>
          <p:cNvPr id="2" name="TextBox 1">
            <a:extLst>
              <a:ext uri="{FF2B5EF4-FFF2-40B4-BE49-F238E27FC236}">
                <a16:creationId xmlns:a16="http://schemas.microsoft.com/office/drawing/2014/main" id="{3579E1F2-C70B-EEA7-DF52-062418297664}"/>
              </a:ext>
            </a:extLst>
          </p:cNvPr>
          <p:cNvSpPr txBox="1"/>
          <p:nvPr/>
        </p:nvSpPr>
        <p:spPr>
          <a:xfrm>
            <a:off x="1968780" y="1712605"/>
            <a:ext cx="8254439" cy="2585323"/>
          </a:xfrm>
          <a:prstGeom prst="rect">
            <a:avLst/>
          </a:prstGeom>
          <a:noFill/>
        </p:spPr>
        <p:txBody>
          <a:bodyPr wrap="square" rtlCol="0">
            <a:spAutoFit/>
          </a:bodyPr>
          <a:lstStyle/>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Consumers: Make value-based decisions, save money, and identify shrinkflation.</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Retailers: Improve pricing transparency, inventory control, and customer trust.</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Studies Show: 74% of shoppers use unit pricing when available (FMI, The Food Industry Association, 2023).</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ndParaRPr>
          </a:p>
          <a:p>
            <a:pPr marL="342900" lvl="0" indent="-342900" algn="ctr">
              <a:spcAft>
                <a:spcPts val="0"/>
              </a:spcAft>
              <a:buSzPts val="1000"/>
              <a:buFont typeface="Symbol" panose="05050102010706020507" pitchFamily="18" charset="2"/>
              <a:buChar char=""/>
              <a:tabLst>
                <a:tab pos="457200" algn="l"/>
              </a:tabLst>
            </a:pPr>
            <a:r>
              <a:rPr lang="en-US" sz="1800" u="sng"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Play UP Video</a:t>
            </a:r>
            <a:endParaRPr lang="en-US" dirty="0">
              <a:solidFill>
                <a:schemeClr val="bg1"/>
              </a:solidFill>
              <a:effectLst/>
            </a:endParaRPr>
          </a:p>
        </p:txBody>
      </p:sp>
    </p:spTree>
    <p:extLst>
      <p:ext uri="{BB962C8B-B14F-4D97-AF65-F5344CB8AC3E}">
        <p14:creationId xmlns:p14="http://schemas.microsoft.com/office/powerpoint/2010/main" val="248274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645883" y="348865"/>
            <a:ext cx="10044023" cy="877729"/>
          </a:xfrm>
        </p:spPr>
        <p:txBody>
          <a:bodyPr vert="horz" lIns="91440" tIns="45720" rIns="91440" bIns="45720" rtlCol="0" anchor="ctr">
            <a:noAutofit/>
          </a:bodyPr>
          <a:lstStyle/>
          <a:p>
            <a:pPr marL="0" marR="0"/>
            <a:br>
              <a:rPr lang="en-US" sz="1100" kern="1200" dirty="0">
                <a:solidFill>
                  <a:srgbClr val="FFFFFF"/>
                </a:solidFill>
                <a:latin typeface="+mj-lt"/>
                <a:ea typeface="+mj-ea"/>
                <a:cs typeface="+mj-cs"/>
              </a:rPr>
            </a:br>
            <a:br>
              <a:rPr lang="en-US" sz="1100" kern="1200" dirty="0">
                <a:solidFill>
                  <a:srgbClr val="FFFFFF"/>
                </a:solidFill>
                <a:latin typeface="+mj-lt"/>
                <a:ea typeface="+mj-ea"/>
                <a:cs typeface="+mj-cs"/>
              </a:rPr>
            </a:br>
            <a:r>
              <a:rPr lang="en-US" sz="3200" b="1" kern="1200" dirty="0">
                <a:solidFill>
                  <a:srgbClr val="FFFFFF"/>
                </a:solidFill>
                <a:effectLst/>
                <a:latin typeface="+mj-lt"/>
                <a:ea typeface="+mj-ea"/>
                <a:cs typeface="+mj-cs"/>
              </a:rPr>
              <a:t>Design Principles for Unit Price Labels</a:t>
            </a:r>
            <a:br>
              <a:rPr lang="en-US" sz="1100" b="1" kern="1200" dirty="0">
                <a:solidFill>
                  <a:srgbClr val="FFFFFF"/>
                </a:solidFill>
                <a:effectLst/>
                <a:latin typeface="+mj-lt"/>
                <a:ea typeface="+mj-ea"/>
                <a:cs typeface="+mj-cs"/>
              </a:rPr>
            </a:br>
            <a:br>
              <a:rPr lang="en-US" sz="1100" kern="1200" dirty="0">
                <a:solidFill>
                  <a:srgbClr val="FFFFFF"/>
                </a:solidFill>
                <a:latin typeface="+mj-lt"/>
                <a:ea typeface="+mj-ea"/>
                <a:cs typeface="+mj-cs"/>
              </a:rPr>
            </a:br>
            <a:endParaRPr lang="en-US" sz="1100" kern="1200" dirty="0">
              <a:solidFill>
                <a:srgbClr val="FFFFFF"/>
              </a:solidFill>
              <a:latin typeface="+mj-lt"/>
              <a:ea typeface="+mj-ea"/>
              <a:cs typeface="+mj-cs"/>
            </a:endParaRPr>
          </a:p>
        </p:txBody>
      </p:sp>
      <p:graphicFrame>
        <p:nvGraphicFramePr>
          <p:cNvPr id="12" name="TextBox 1">
            <a:extLst>
              <a:ext uri="{FF2B5EF4-FFF2-40B4-BE49-F238E27FC236}">
                <a16:creationId xmlns:a16="http://schemas.microsoft.com/office/drawing/2014/main" id="{1D9FA44E-C154-0C18-9682-31E6FF89A4FA}"/>
              </a:ext>
            </a:extLst>
          </p:cNvPr>
          <p:cNvGraphicFramePr/>
          <p:nvPr>
            <p:extLst>
              <p:ext uri="{D42A27DB-BD31-4B8C-83A1-F6EECF244321}">
                <p14:modId xmlns:p14="http://schemas.microsoft.com/office/powerpoint/2010/main" val="33973140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02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818984" y="4230093"/>
            <a:ext cx="4150581" cy="1800165"/>
          </a:xfrm>
        </p:spPr>
        <p:txBody>
          <a:bodyPr vert="horz" lIns="91440" tIns="45720" rIns="91440" bIns="45720" rtlCol="0" anchor="t">
            <a:normAutofit/>
          </a:bodyPr>
          <a:lstStyle/>
          <a:p>
            <a:pPr marL="0" marR="0" algn="r"/>
            <a:br>
              <a:rPr lang="en-US" sz="1900" kern="1200">
                <a:solidFill>
                  <a:schemeClr val="tx1"/>
                </a:solidFill>
                <a:latin typeface="+mj-lt"/>
                <a:ea typeface="+mj-ea"/>
                <a:cs typeface="+mj-cs"/>
              </a:rPr>
            </a:br>
            <a:br>
              <a:rPr lang="en-US" sz="1900" kern="1200">
                <a:solidFill>
                  <a:schemeClr val="tx1"/>
                </a:solidFill>
                <a:latin typeface="+mj-lt"/>
                <a:ea typeface="+mj-ea"/>
                <a:cs typeface="+mj-cs"/>
              </a:rPr>
            </a:br>
            <a:br>
              <a:rPr lang="en-US" sz="1900" kern="1200">
                <a:solidFill>
                  <a:schemeClr val="tx1"/>
                </a:solidFill>
                <a:latin typeface="+mj-lt"/>
                <a:ea typeface="+mj-ea"/>
                <a:cs typeface="+mj-cs"/>
              </a:rPr>
            </a:br>
            <a:r>
              <a:rPr lang="en-US" sz="1900" kern="1200">
                <a:solidFill>
                  <a:schemeClr val="tx1"/>
                </a:solidFill>
                <a:effectLst/>
                <a:latin typeface="+mj-lt"/>
                <a:ea typeface="+mj-ea"/>
                <a:cs typeface="+mj-cs"/>
              </a:rPr>
              <a:t>The “Blocked Approach” Layout</a:t>
            </a:r>
            <a:br>
              <a:rPr lang="en-US" sz="1900" b="1" kern="1200">
                <a:solidFill>
                  <a:schemeClr val="tx1"/>
                </a:solidFill>
                <a:effectLst/>
                <a:latin typeface="+mj-lt"/>
                <a:ea typeface="+mj-ea"/>
                <a:cs typeface="+mj-cs"/>
              </a:rPr>
            </a:br>
            <a:br>
              <a:rPr lang="en-US" sz="1900" kern="1200">
                <a:solidFill>
                  <a:schemeClr val="tx1"/>
                </a:solidFill>
                <a:latin typeface="+mj-lt"/>
                <a:ea typeface="+mj-ea"/>
                <a:cs typeface="+mj-cs"/>
              </a:rPr>
            </a:br>
            <a:endParaRPr lang="en-US" sz="1900" kern="12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945595AC-AD4D-A442-93A8-7C1C290DB7B6}"/>
              </a:ext>
            </a:extLst>
          </p:cNvPr>
          <p:cNvPicPr>
            <a:picLocks noChangeAspect="1"/>
          </p:cNvPicPr>
          <p:nvPr/>
        </p:nvPicPr>
        <p:blipFill>
          <a:blip r:embed="rId3"/>
          <a:stretch>
            <a:fillRect/>
          </a:stretch>
        </p:blipFill>
        <p:spPr>
          <a:xfrm>
            <a:off x="556592" y="959488"/>
            <a:ext cx="11139778" cy="2450749"/>
          </a:xfrm>
          <a:prstGeom prst="rect">
            <a:avLst/>
          </a:prstGeom>
        </p:spPr>
      </p:pic>
      <p:sp>
        <p:nvSpPr>
          <p:cNvPr id="2" name="TextBox 1">
            <a:extLst>
              <a:ext uri="{FF2B5EF4-FFF2-40B4-BE49-F238E27FC236}">
                <a16:creationId xmlns:a16="http://schemas.microsoft.com/office/drawing/2014/main" id="{3579E1F2-C70B-EEA7-DF52-062418297664}"/>
              </a:ext>
            </a:extLst>
          </p:cNvPr>
          <p:cNvSpPr txBox="1"/>
          <p:nvPr/>
        </p:nvSpPr>
        <p:spPr>
          <a:xfrm>
            <a:off x="5246415" y="4230094"/>
            <a:ext cx="6235268" cy="1800164"/>
          </a:xfrm>
          <a:prstGeom prst="rect">
            <a:avLst/>
          </a:prstGeom>
        </p:spPr>
        <p:txBody>
          <a:bodyPr vert="horz" lIns="91440" tIns="45720" rIns="91440" bIns="45720" rtlCol="0" anchor="t">
            <a:normAutofit/>
          </a:bodyPr>
          <a:lstStyle/>
          <a:p>
            <a:pPr marL="342900" lvl="0" indent="-228600">
              <a:lnSpc>
                <a:spcPct val="90000"/>
              </a:lnSpc>
              <a:spcAft>
                <a:spcPts val="600"/>
              </a:spcAft>
              <a:buFont typeface="Arial" panose="020B0604020202020204" pitchFamily="34" charset="0"/>
              <a:buChar char="•"/>
              <a:tabLst>
                <a:tab pos="457200" algn="l"/>
              </a:tabLst>
            </a:pPr>
            <a:r>
              <a:rPr lang="en-US" sz="1300" dirty="0">
                <a:effectLst/>
              </a:rPr>
              <a:t>Block 1: Product Identity &amp; Size (e.g., Brand X  “Apple Juice, 16 </a:t>
            </a:r>
            <a:r>
              <a:rPr lang="en-US" sz="1300" dirty="0" err="1">
                <a:effectLst/>
              </a:rPr>
              <a:t>fl</a:t>
            </a:r>
            <a:r>
              <a:rPr lang="en-US" sz="1300" dirty="0">
                <a:effectLst/>
              </a:rPr>
              <a:t> oz”).</a:t>
            </a:r>
          </a:p>
          <a:p>
            <a:pPr marL="342900" lvl="0" indent="-228600">
              <a:lnSpc>
                <a:spcPct val="90000"/>
              </a:lnSpc>
              <a:spcAft>
                <a:spcPts val="600"/>
              </a:spcAft>
              <a:buFont typeface="Arial" panose="020B0604020202020204" pitchFamily="34" charset="0"/>
              <a:buChar char="•"/>
              <a:tabLst>
                <a:tab pos="457200" algn="l"/>
              </a:tabLst>
            </a:pPr>
            <a:endParaRPr lang="en-US" sz="1300" dirty="0">
              <a:effectLst/>
            </a:endParaRPr>
          </a:p>
          <a:p>
            <a:pPr marL="342900" lvl="0" indent="-228600">
              <a:lnSpc>
                <a:spcPct val="90000"/>
              </a:lnSpc>
              <a:spcAft>
                <a:spcPts val="600"/>
              </a:spcAft>
              <a:buFont typeface="Arial" panose="020B0604020202020204" pitchFamily="34" charset="0"/>
              <a:buChar char="•"/>
              <a:tabLst>
                <a:tab pos="457200" algn="l"/>
              </a:tabLst>
            </a:pPr>
            <a:r>
              <a:rPr lang="en-US" sz="1300" dirty="0">
                <a:effectLst/>
              </a:rPr>
              <a:t>Block 2: Retail Price (e.g., “$1.75”).</a:t>
            </a:r>
          </a:p>
          <a:p>
            <a:pPr marL="342900" lvl="0" indent="-228600">
              <a:lnSpc>
                <a:spcPct val="90000"/>
              </a:lnSpc>
              <a:spcAft>
                <a:spcPts val="600"/>
              </a:spcAft>
              <a:buFont typeface="Arial" panose="020B0604020202020204" pitchFamily="34" charset="0"/>
              <a:buChar char="•"/>
              <a:tabLst>
                <a:tab pos="457200" algn="l"/>
              </a:tabLst>
            </a:pPr>
            <a:endParaRPr lang="en-US" sz="1300" dirty="0">
              <a:effectLst/>
            </a:endParaRPr>
          </a:p>
          <a:p>
            <a:pPr marL="342900" lvl="0" indent="-228600">
              <a:lnSpc>
                <a:spcPct val="90000"/>
              </a:lnSpc>
              <a:spcAft>
                <a:spcPts val="600"/>
              </a:spcAft>
              <a:buFont typeface="Arial" panose="020B0604020202020204" pitchFamily="34" charset="0"/>
              <a:buChar char="•"/>
              <a:tabLst>
                <a:tab pos="457200" algn="l"/>
              </a:tabLst>
            </a:pPr>
            <a:r>
              <a:rPr lang="en-US" sz="1300" dirty="0">
                <a:effectLst/>
              </a:rPr>
              <a:t>Block 3: Unit Price (e.g., “$0.11 per </a:t>
            </a:r>
            <a:r>
              <a:rPr lang="en-US" sz="1300" dirty="0" err="1">
                <a:effectLst/>
              </a:rPr>
              <a:t>fl</a:t>
            </a:r>
            <a:r>
              <a:rPr lang="en-US" sz="1300" dirty="0">
                <a:effectLst/>
              </a:rPr>
              <a:t> oz”, bold with colored background).</a:t>
            </a:r>
          </a:p>
          <a:p>
            <a:pPr marL="342900" lvl="0" indent="-228600">
              <a:lnSpc>
                <a:spcPct val="90000"/>
              </a:lnSpc>
              <a:spcAft>
                <a:spcPts val="600"/>
              </a:spcAft>
              <a:buFont typeface="Arial" panose="020B0604020202020204" pitchFamily="34" charset="0"/>
              <a:buChar char="•"/>
              <a:tabLst>
                <a:tab pos="457200" algn="l"/>
              </a:tabLst>
            </a:pPr>
            <a:endParaRPr lang="en-US" sz="1300" dirty="0">
              <a:effectLst/>
            </a:endParaRPr>
          </a:p>
          <a:p>
            <a:pPr marL="342900" lvl="0" indent="-228600">
              <a:lnSpc>
                <a:spcPct val="90000"/>
              </a:lnSpc>
              <a:spcAft>
                <a:spcPts val="600"/>
              </a:spcAft>
              <a:buFont typeface="Arial" panose="020B0604020202020204" pitchFamily="34" charset="0"/>
              <a:buChar char="•"/>
              <a:tabLst>
                <a:tab pos="457200" algn="l"/>
              </a:tabLst>
            </a:pPr>
            <a:r>
              <a:rPr lang="en-US" sz="1300" dirty="0">
                <a:effectLst/>
              </a:rPr>
              <a:t>Block 4: Retailer Info (UPC, QR code, etc., non-bold, small).</a:t>
            </a:r>
          </a:p>
        </p:txBody>
      </p:sp>
      <p:sp>
        <p:nvSpPr>
          <p:cNvPr id="18" name="Rectangle 17">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91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630936" y="640823"/>
            <a:ext cx="3419856" cy="5583148"/>
          </a:xfrm>
        </p:spPr>
        <p:txBody>
          <a:bodyPr vert="horz" lIns="91440" tIns="45720" rIns="91440" bIns="45720" rtlCol="0" anchor="ctr">
            <a:normAutofit/>
          </a:bodyPr>
          <a:lstStyle/>
          <a:p>
            <a:pPr marL="0" marR="0"/>
            <a:br>
              <a:rPr lang="en-US" sz="4600" kern="1200">
                <a:solidFill>
                  <a:schemeClr val="tx1"/>
                </a:solidFill>
                <a:latin typeface="+mj-lt"/>
                <a:ea typeface="+mj-ea"/>
                <a:cs typeface="+mj-cs"/>
              </a:rPr>
            </a:br>
            <a:br>
              <a:rPr lang="en-US" sz="4600" kern="1200">
                <a:solidFill>
                  <a:schemeClr val="tx1"/>
                </a:solidFill>
                <a:latin typeface="+mj-lt"/>
                <a:ea typeface="+mj-ea"/>
                <a:cs typeface="+mj-cs"/>
              </a:rPr>
            </a:br>
            <a:r>
              <a:rPr lang="en-US" sz="4600" kern="1200">
                <a:solidFill>
                  <a:schemeClr val="tx1"/>
                </a:solidFill>
                <a:effectLst/>
                <a:latin typeface="+mj-lt"/>
                <a:ea typeface="+mj-ea"/>
                <a:cs typeface="+mj-cs"/>
              </a:rPr>
              <a:t>Units of Measure – Consistency is Key</a:t>
            </a:r>
            <a:br>
              <a:rPr lang="en-US" sz="4600" b="1" kern="1200">
                <a:solidFill>
                  <a:schemeClr val="tx1"/>
                </a:solidFill>
                <a:effectLst/>
                <a:latin typeface="+mj-lt"/>
                <a:ea typeface="+mj-ea"/>
                <a:cs typeface="+mj-cs"/>
              </a:rPr>
            </a:br>
            <a:br>
              <a:rPr lang="en-US" sz="4600" kern="1200">
                <a:solidFill>
                  <a:schemeClr val="tx1"/>
                </a:solidFill>
                <a:latin typeface="+mj-lt"/>
                <a:ea typeface="+mj-ea"/>
                <a:cs typeface="+mj-cs"/>
              </a:rPr>
            </a:br>
            <a:endParaRPr lang="en-US" sz="4600" kern="1200">
              <a:solidFill>
                <a:schemeClr val="tx1"/>
              </a:solidFill>
              <a:latin typeface="+mj-lt"/>
              <a:ea typeface="+mj-ea"/>
              <a:cs typeface="+mj-cs"/>
            </a:endParaRPr>
          </a:p>
        </p:txBody>
      </p:sp>
      <p:sp>
        <p:nvSpPr>
          <p:cNvPr id="7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41332C-530D-A3E9-9E8B-727696077891}"/>
              </a:ext>
            </a:extLst>
          </p:cNvPr>
          <p:cNvPicPr>
            <a:picLocks noChangeAspect="1"/>
          </p:cNvPicPr>
          <p:nvPr/>
        </p:nvPicPr>
        <p:blipFill>
          <a:blip r:embed="rId3"/>
          <a:stretch>
            <a:fillRect/>
          </a:stretch>
        </p:blipFill>
        <p:spPr>
          <a:xfrm>
            <a:off x="4654296" y="1114037"/>
            <a:ext cx="6894576" cy="2947430"/>
          </a:xfrm>
          <a:prstGeom prst="rect">
            <a:avLst/>
          </a:prstGeom>
        </p:spPr>
      </p:pic>
      <p:sp>
        <p:nvSpPr>
          <p:cNvPr id="2" name="TextBox 1">
            <a:extLst>
              <a:ext uri="{FF2B5EF4-FFF2-40B4-BE49-F238E27FC236}">
                <a16:creationId xmlns:a16="http://schemas.microsoft.com/office/drawing/2014/main" id="{3579E1F2-C70B-EEA7-DF52-062418297664}"/>
              </a:ext>
            </a:extLst>
          </p:cNvPr>
          <p:cNvSpPr txBox="1"/>
          <p:nvPr/>
        </p:nvSpPr>
        <p:spPr>
          <a:xfrm>
            <a:off x="4654296" y="4798577"/>
            <a:ext cx="6894576" cy="1428487"/>
          </a:xfrm>
          <a:prstGeom prst="rect">
            <a:avLst/>
          </a:prstGeom>
        </p:spPr>
        <p:txBody>
          <a:bodyPr vert="horz" lIns="91440" tIns="45720" rIns="91440" bIns="45720" rtlCol="0" anchor="t">
            <a:normAutofit/>
          </a:bodyPr>
          <a:lstStyle/>
          <a:p>
            <a:pPr marL="342900" lvl="0" indent="-228600">
              <a:lnSpc>
                <a:spcPct val="90000"/>
              </a:lnSpc>
              <a:spcAft>
                <a:spcPts val="600"/>
              </a:spcAft>
              <a:buSzPts val="1000"/>
              <a:buFont typeface="Arial" panose="020B0604020202020204" pitchFamily="34" charset="0"/>
              <a:buChar char="•"/>
              <a:tabLst>
                <a:tab pos="457200" algn="l"/>
              </a:tabLst>
            </a:pPr>
            <a:r>
              <a:rPr lang="en-US" sz="1500">
                <a:effectLst/>
              </a:rPr>
              <a:t>Uniform Units: Same unit across all brands in a category (e.g., per ounce).</a:t>
            </a:r>
          </a:p>
          <a:p>
            <a:pPr marL="342900" lvl="0" indent="-228600">
              <a:lnSpc>
                <a:spcPct val="90000"/>
              </a:lnSpc>
              <a:spcAft>
                <a:spcPts val="600"/>
              </a:spcAft>
              <a:buSzPts val="1000"/>
              <a:buFont typeface="Arial" panose="020B0604020202020204" pitchFamily="34" charset="0"/>
              <a:buChar char="•"/>
              <a:tabLst>
                <a:tab pos="457200" algn="l"/>
              </a:tabLst>
            </a:pPr>
            <a:endParaRPr lang="en-US" sz="1500">
              <a:effectLst/>
            </a:endParaRPr>
          </a:p>
          <a:p>
            <a:pPr marL="342900" lvl="0" indent="-228600">
              <a:lnSpc>
                <a:spcPct val="90000"/>
              </a:lnSpc>
              <a:spcAft>
                <a:spcPts val="600"/>
              </a:spcAft>
              <a:buSzPts val="1000"/>
              <a:buFont typeface="Arial" panose="020B0604020202020204" pitchFamily="34" charset="0"/>
              <a:buChar char="•"/>
              <a:tabLst>
                <a:tab pos="457200" algn="l"/>
              </a:tabLst>
            </a:pPr>
            <a:r>
              <a:rPr lang="en-US" sz="1500">
                <a:effectLst/>
              </a:rPr>
              <a:t>Allowed Units: Weight, volume, area, length, and count (U.S. or metric).</a:t>
            </a:r>
          </a:p>
          <a:p>
            <a:pPr marL="342900" lvl="0" indent="-228600">
              <a:lnSpc>
                <a:spcPct val="90000"/>
              </a:lnSpc>
              <a:spcAft>
                <a:spcPts val="600"/>
              </a:spcAft>
              <a:buSzPts val="1000"/>
              <a:buFont typeface="Arial" panose="020B0604020202020204" pitchFamily="34" charset="0"/>
              <a:buChar char="•"/>
              <a:tabLst>
                <a:tab pos="457200" algn="l"/>
              </a:tabLst>
            </a:pPr>
            <a:endParaRPr lang="en-US" sz="1500">
              <a:effectLst/>
            </a:endParaRPr>
          </a:p>
          <a:p>
            <a:pPr marL="342900" lvl="0" indent="-228600">
              <a:lnSpc>
                <a:spcPct val="90000"/>
              </a:lnSpc>
              <a:spcAft>
                <a:spcPts val="600"/>
              </a:spcAft>
              <a:buSzPts val="1000"/>
              <a:buFont typeface="Arial" panose="020B0604020202020204" pitchFamily="34" charset="0"/>
              <a:buChar char="•"/>
              <a:tabLst>
                <a:tab pos="457200" algn="l"/>
              </a:tabLst>
            </a:pPr>
            <a:r>
              <a:rPr lang="en-US" sz="1500">
                <a:effectLst/>
              </a:rPr>
              <a:t>Best Practice: Choose the most common unit familiar to consumers.</a:t>
            </a:r>
          </a:p>
        </p:txBody>
      </p:sp>
    </p:spTree>
    <p:extLst>
      <p:ext uri="{BB962C8B-B14F-4D97-AF65-F5344CB8AC3E}">
        <p14:creationId xmlns:p14="http://schemas.microsoft.com/office/powerpoint/2010/main" val="169789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7801-5FE1-6124-07F3-82FF584C9ED1}"/>
              </a:ext>
            </a:extLst>
          </p:cNvPr>
          <p:cNvSpPr>
            <a:spLocks noGrp="1"/>
          </p:cNvSpPr>
          <p:nvPr>
            <p:ph type="title"/>
          </p:nvPr>
        </p:nvSpPr>
        <p:spPr>
          <a:xfrm>
            <a:off x="1252220" y="479920"/>
            <a:ext cx="7886700" cy="926421"/>
          </a:xfrm>
        </p:spPr>
        <p:txBody>
          <a:bodyPr>
            <a:noAutofit/>
          </a:bodyPr>
          <a:lstStyle/>
          <a:p>
            <a:pPr marL="0" marR="0"/>
            <a:r>
              <a:rPr lang="en-US" sz="3200" kern="0" dirty="0">
                <a:effectLst/>
                <a:latin typeface="Aptos"/>
                <a:ea typeface="Aptos" panose="020B0004020202020204" pitchFamily="34" charset="0"/>
                <a:cs typeface="Aptos" panose="020B0004020202020204" pitchFamily="34" charset="0"/>
              </a:rPr>
              <a:t>Enhancing Visibility and Readability</a:t>
            </a:r>
            <a:endParaRPr lang="en-US" sz="3200" dirty="0">
              <a:latin typeface="Aptos"/>
            </a:endParaRPr>
          </a:p>
        </p:txBody>
      </p:sp>
      <p:sp>
        <p:nvSpPr>
          <p:cNvPr id="2" name="TextBox 1">
            <a:extLst>
              <a:ext uri="{FF2B5EF4-FFF2-40B4-BE49-F238E27FC236}">
                <a16:creationId xmlns:a16="http://schemas.microsoft.com/office/drawing/2014/main" id="{3579E1F2-C70B-EEA7-DF52-062418297664}"/>
              </a:ext>
            </a:extLst>
          </p:cNvPr>
          <p:cNvSpPr txBox="1"/>
          <p:nvPr/>
        </p:nvSpPr>
        <p:spPr>
          <a:xfrm>
            <a:off x="6692564" y="1532109"/>
            <a:ext cx="4373995" cy="2585323"/>
          </a:xfrm>
          <a:prstGeom prst="rect">
            <a:avLst/>
          </a:prstGeom>
          <a:noFill/>
        </p:spPr>
        <p:txBody>
          <a:bodyPr wrap="square" rtlCol="0">
            <a:spAutoFit/>
          </a:bodyPr>
          <a:lstStyle/>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Font Size: Minimum 6 mm (0.24 in); at least 50% of retail price font.</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dirty="0">
                <a:solidFill>
                  <a:schemeClr val="bg1"/>
                </a:solidFill>
                <a:effectLst/>
              </a:rPr>
              <a:t>Color: High contrast (≥ 7:1 ratio) between text and background.</a:t>
            </a:r>
          </a:p>
          <a:p>
            <a:pPr marL="342900" lvl="0" indent="-342900">
              <a:spcAft>
                <a:spcPts val="0"/>
              </a:spcAft>
              <a:buSzPts val="1000"/>
              <a:buFont typeface="Symbol" panose="05050102010706020507" pitchFamily="18" charset="2"/>
              <a:buChar char=""/>
              <a:tabLst>
                <a:tab pos="457200" algn="l"/>
              </a:tabLst>
            </a:pPr>
            <a:endParaRPr lang="en-US" dirty="0">
              <a:solidFill>
                <a:schemeClr val="bg1"/>
              </a:solidFill>
              <a:effectLst/>
            </a:endParaRPr>
          </a:p>
          <a:p>
            <a:pPr marL="342900" lvl="0" indent="-342900">
              <a:spcAft>
                <a:spcPts val="0"/>
              </a:spcAft>
              <a:buSzPts val="1000"/>
              <a:buFont typeface="Symbol" panose="05050102010706020507" pitchFamily="18" charset="2"/>
              <a:buChar char=""/>
              <a:tabLst>
                <a:tab pos="457200" algn="l"/>
              </a:tabLst>
            </a:pPr>
            <a:r>
              <a:rPr lang="en-US" sz="1800" kern="0" dirty="0">
                <a:solidFill>
                  <a:schemeClr val="bg1"/>
                </a:solidFill>
                <a:effectLst/>
                <a:latin typeface="Aptos" panose="020B0004020202020204" pitchFamily="34" charset="0"/>
                <a:ea typeface="Aptos" panose="020B0004020202020204" pitchFamily="34" charset="0"/>
                <a:cs typeface="Aptos" panose="020B0004020202020204" pitchFamily="34" charset="0"/>
              </a:rPr>
              <a:t>Placement: Adjust angles for top/bottom shelves; ensure visibility on ESLs</a:t>
            </a:r>
            <a:endParaRPr lang="en-US" dirty="0">
              <a:solidFill>
                <a:schemeClr val="bg1"/>
              </a:solidFill>
              <a:effectLst/>
            </a:endParaRPr>
          </a:p>
        </p:txBody>
      </p:sp>
      <p:pic>
        <p:nvPicPr>
          <p:cNvPr id="5" name="Picture 4">
            <a:extLst>
              <a:ext uri="{FF2B5EF4-FFF2-40B4-BE49-F238E27FC236}">
                <a16:creationId xmlns:a16="http://schemas.microsoft.com/office/drawing/2014/main" id="{E056DA38-2DFA-7891-435B-493E444BB257}"/>
              </a:ext>
            </a:extLst>
          </p:cNvPr>
          <p:cNvPicPr>
            <a:picLocks noChangeAspect="1"/>
          </p:cNvPicPr>
          <p:nvPr/>
        </p:nvPicPr>
        <p:blipFill>
          <a:blip r:embed="rId3"/>
          <a:stretch>
            <a:fillRect/>
          </a:stretch>
        </p:blipFill>
        <p:spPr>
          <a:xfrm>
            <a:off x="140546" y="1874853"/>
            <a:ext cx="2627604" cy="1469263"/>
          </a:xfrm>
          <a:prstGeom prst="rect">
            <a:avLst/>
          </a:prstGeom>
        </p:spPr>
      </p:pic>
      <p:pic>
        <p:nvPicPr>
          <p:cNvPr id="6" name="Picture 5">
            <a:extLst>
              <a:ext uri="{FF2B5EF4-FFF2-40B4-BE49-F238E27FC236}">
                <a16:creationId xmlns:a16="http://schemas.microsoft.com/office/drawing/2014/main" id="{8D15EE72-8620-6200-4A12-8D74C5B59112}"/>
              </a:ext>
            </a:extLst>
          </p:cNvPr>
          <p:cNvPicPr>
            <a:picLocks noChangeAspect="1"/>
          </p:cNvPicPr>
          <p:nvPr/>
        </p:nvPicPr>
        <p:blipFill>
          <a:blip r:embed="rId4"/>
          <a:stretch>
            <a:fillRect/>
          </a:stretch>
        </p:blipFill>
        <p:spPr>
          <a:xfrm>
            <a:off x="3117342" y="1912955"/>
            <a:ext cx="5957316" cy="1458468"/>
          </a:xfrm>
          <a:prstGeom prst="rect">
            <a:avLst/>
          </a:prstGeom>
        </p:spPr>
      </p:pic>
    </p:spTree>
    <p:extLst>
      <p:ext uri="{BB962C8B-B14F-4D97-AF65-F5344CB8AC3E}">
        <p14:creationId xmlns:p14="http://schemas.microsoft.com/office/powerpoint/2010/main" val="506029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c729d5-d8dd-4ccd-87aa-46ea52ddd4a6">
      <Terms xmlns="http://schemas.microsoft.com/office/infopath/2007/PartnerControls"/>
    </lcf76f155ced4ddcb4097134ff3c332f>
    <TaxCatchAll xmlns="e821e515-2ed6-42dc-8244-a8315a5cc19a" xsi:nil="true"/>
    <MigrationSourceURL xmlns="e1c729d5-d8dd-4ccd-87aa-46ea52ddd4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A440640499E045B20B22771E0D8221" ma:contentTypeVersion="21" ma:contentTypeDescription="Create a new document." ma:contentTypeScope="" ma:versionID="abaaf8b12ff82eeb761e2b112f886f8b">
  <xsd:schema xmlns:xsd="http://www.w3.org/2001/XMLSchema" xmlns:xs="http://www.w3.org/2001/XMLSchema" xmlns:p="http://schemas.microsoft.com/office/2006/metadata/properties" xmlns:ns2="e821e515-2ed6-42dc-8244-a8315a5cc19a" xmlns:ns3="e1c729d5-d8dd-4ccd-87aa-46ea52ddd4a6" targetNamespace="http://schemas.microsoft.com/office/2006/metadata/properties" ma:root="true" ma:fieldsID="6bed7f513f087ccc53aae22520fe54ec" ns2:_="" ns3:_="">
    <xsd:import namespace="e821e515-2ed6-42dc-8244-a8315a5cc19a"/>
    <xsd:import namespace="e1c729d5-d8dd-4ccd-87aa-46ea52ddd4a6"/>
    <xsd:element name="properties">
      <xsd:complexType>
        <xsd:sequence>
          <xsd:element name="documentManagement">
            <xsd:complexType>
              <xsd:all>
                <xsd:element ref="ns2:SharedWithUsers" minOccurs="0"/>
                <xsd:element ref="ns3:MigrationSourceURL"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1e515-2ed6-42dc-8244-a8315a5cc1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6" nillable="true" ma:displayName="Taxonomy Catch All Column" ma:hidden="true" ma:list="{a0de06aa-230a-41a3-a587-8f6872d495ab}" ma:internalName="TaxCatchAll" ma:showField="CatchAllData" ma:web="e821e515-2ed6-42dc-8244-a8315a5cc1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c729d5-d8dd-4ccd-87aa-46ea52ddd4a6" elementFormDefault="qualified">
    <xsd:import namespace="http://schemas.microsoft.com/office/2006/documentManagement/types"/>
    <xsd:import namespace="http://schemas.microsoft.com/office/infopath/2007/PartnerControls"/>
    <xsd:element name="MigrationSourceURL" ma:index="9" nillable="true" ma:displayName="MigrationSourceURL" ma:internalName="MigrationSourceURL">
      <xsd:simpleType>
        <xsd:restriction base="dms:Note">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82bce29-4b9a-4a84-ab75-f0ea1c3771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D76250-77A7-4ECD-9709-F305AE0F3611}">
  <ds:schemaRefs>
    <ds:schemaRef ds:uri="http://schemas.microsoft.com/office/infopath/2007/PartnerControls"/>
    <ds:schemaRef ds:uri="http://purl.org/dc/terms/"/>
    <ds:schemaRef ds:uri="9dd99a73-5057-4192-b603-0c7d22954171"/>
    <ds:schemaRef ds:uri="http://schemas.microsoft.com/office/2006/documentManagement/types"/>
    <ds:schemaRef ds:uri="http://schemas.microsoft.com/sharepoint/v3"/>
    <ds:schemaRef ds:uri="http://purl.org/dc/elements/1.1/"/>
    <ds:schemaRef ds:uri="391eeb16-c6fa-45a0-a257-15c91795993b"/>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9E1ECD1-2F7F-457E-AFF9-E1C1ED88F363}">
  <ds:schemaRefs>
    <ds:schemaRef ds:uri="http://schemas.microsoft.com/sharepoint/v3/contenttype/forms"/>
  </ds:schemaRefs>
</ds:datastoreItem>
</file>

<file path=customXml/itemProps3.xml><?xml version="1.0" encoding="utf-8"?>
<ds:datastoreItem xmlns:ds="http://schemas.openxmlformats.org/officeDocument/2006/customXml" ds:itemID="{31AB00DA-F4A4-45B4-B94E-9B274B474439}"/>
</file>

<file path=docProps/app.xml><?xml version="1.0" encoding="utf-8"?>
<Properties xmlns="http://schemas.openxmlformats.org/officeDocument/2006/extended-properties" xmlns:vt="http://schemas.openxmlformats.org/officeDocument/2006/docPropsVTypes">
  <TotalTime>381</TotalTime>
  <Words>1521</Words>
  <Application>Microsoft Office PowerPoint</Application>
  <PresentationFormat>Widescreen</PresentationFormat>
  <Paragraphs>123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Symbol</vt:lpstr>
      <vt:lpstr>system-ui</vt:lpstr>
      <vt:lpstr>Times New Roman</vt:lpstr>
      <vt:lpstr>Office Theme</vt:lpstr>
      <vt:lpstr>PowerPoint Presentation</vt:lpstr>
      <vt:lpstr>  Special Publication 1181 Unit Pricing Guide: A Best Practice Approach to Unit Pricing </vt:lpstr>
      <vt:lpstr>  Acknowledgements </vt:lpstr>
      <vt:lpstr>    Legal and Regulatory Context  </vt:lpstr>
      <vt:lpstr> Why Unit Pricing Matters </vt:lpstr>
      <vt:lpstr>  Design Principles for Unit Price Labels  </vt:lpstr>
      <vt:lpstr>   The “Blocked Approach” Layout  </vt:lpstr>
      <vt:lpstr>  Units of Measure – Consistency is Key  </vt:lpstr>
      <vt:lpstr>Enhancing Visibility and Readability</vt:lpstr>
      <vt:lpstr>Sale Signs &amp; E-Commerce Guidelines</vt:lpstr>
      <vt:lpstr>  Audit, Maintenance &amp; Consumer Education  </vt:lpstr>
      <vt:lpstr>  Final Recommendations  </vt:lpstr>
      <vt:lpstr>Next  Steps In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McGuire, John T. Mr. (Fed)</dc:creator>
  <cp:lastModifiedBy>McGuire, John T. Mr. (Fed)</cp:lastModifiedBy>
  <cp:revision>2</cp:revision>
  <dcterms:created xsi:type="dcterms:W3CDTF">2025-07-01T11:40:46Z</dcterms:created>
  <dcterms:modified xsi:type="dcterms:W3CDTF">2025-07-10T12:57:54Z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0x0101008AA440640499E045B20B22771E0D8221</vt:lpwstr>
  </property>
  <property fmtid="{D5CDD505-2E9C-101B-9397-08002B2CF9AE}" pid="3" name="MediaServiceImageTags">
    <vt:lpwstr/>
  </property>
</Properties>
</file>