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6"/>
  </p:notesMasterIdLst>
  <p:sldIdLst>
    <p:sldId id="320" r:id="rId5"/>
    <p:sldId id="306" r:id="rId6"/>
    <p:sldId id="341" r:id="rId7"/>
    <p:sldId id="260" r:id="rId8"/>
    <p:sldId id="340" r:id="rId9"/>
    <p:sldId id="281" r:id="rId10"/>
    <p:sldId id="322" r:id="rId11"/>
    <p:sldId id="342" r:id="rId12"/>
    <p:sldId id="337" r:id="rId13"/>
    <p:sldId id="326" r:id="rId14"/>
    <p:sldId id="279" r:id="rId15"/>
  </p:sldIdLst>
  <p:sldSz cx="12192000" cy="6858000"/>
  <p:notesSz cx="6858000" cy="9144000"/>
  <p:embeddedFontLst>
    <p:embeddedFont>
      <p:font typeface="Century Gothic" panose="020B0502020202020204" pitchFamily="34" charset="0"/>
      <p:regular r:id="rId17"/>
      <p:bold r:id="rId18"/>
      <p:italic r:id="rId19"/>
      <p:boldItalic r:id="rId20"/>
    </p:embeddedFont>
    <p:embeddedFont>
      <p:font typeface="Gotham Black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D5"/>
    <a:srgbClr val="404040"/>
    <a:srgbClr val="2F2F2F"/>
    <a:srgbClr val="FFCD1B"/>
    <a:srgbClr val="E60003"/>
    <a:srgbClr val="000000"/>
    <a:srgbClr val="252525"/>
    <a:srgbClr val="F1F1F1"/>
    <a:srgbClr val="E7E7E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111" autoAdjust="0"/>
  </p:normalViewPr>
  <p:slideViewPr>
    <p:cSldViewPr snapToGrid="0">
      <p:cViewPr varScale="1">
        <p:scale>
          <a:sx n="65" d="100"/>
          <a:sy n="65" d="100"/>
        </p:scale>
        <p:origin x="1334" y="43"/>
      </p:cViewPr>
      <p:guideLst>
        <p:guide orient="horz" pos="247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5C685-96DC-8443-8062-E626090FA4C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11ABA-AC72-5444-BD02-F9C5DC58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2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/>
              <a:t>Introduction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/>
              <a:t>Self-introduction - representing Loadscan from New Zealand.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Foreign associate NCWM member and part of Volume Dimensioning MDMD focus group that has been developing the proposed HB44 language for VMD.</a:t>
            </a:r>
            <a:endParaRPr lang="en-NZ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Loadscan is the original developer of the type of Volume Measurement Device (VMD) using lidar scanning technology covered by the MDM 25-1 proposals.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 would like to demonstrate the real-world need for this kind of measurement technology to be incorporated into the US legal metrology framework.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 will focus on the needs of the civil construction industry for the volumetric measurement of sand, gravel and other construction aggregates.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Note that I actually gave a presentation at the January 2014 NCWM meeting – but were unable to get enough traction to progress at the time.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But things have moved on, the technology has been embraced by industry and there are now multiple manufacturers of similar measurement devices.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1ABA-AC72-5444-BD02-F9C5DC58D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42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1ABA-AC72-5444-BD02-F9C5DC58D2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00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1ABA-AC72-5444-BD02-F9C5DC58D2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12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Background – meeting a need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Cubic yards of rock, sand, gravel are required for roading, earthworks etc., not tons.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Traditional methods of determining volumetric quantities of construction aggregates on trucks are not reliable.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Load Volume Scanner (LVS) was developed in 1998 in New Zealand.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was a response to a long-standing issue: buyers consistently receiving underloaded trucks from sand pits and quarries.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goal was to create a reliable way to verify the actual volume of material being delivered on construction sites.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1ABA-AC72-5444-BD02-F9C5DC58D2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12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/>
              <a:t>A clear demand</a:t>
            </a:r>
          </a:p>
          <a:p>
            <a:r>
              <a:rPr lang="en-NZ" dirty="0"/>
              <a:t>Loadscan LVS systems are now used all over the world, mainly in: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/>
              <a:t>civil construction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/>
              <a:t>mining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/>
              <a:t>bark and mulch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dirty="0"/>
              <a:t>This demonstrates a clear need for this kind of volume measurement technology.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1ABA-AC72-5444-BD02-F9C5DC58D2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7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Commitment to Accuracy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Accuracy and suitability for use have always been at the heart of our system.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 achieved trade approval in NZ in 1999 (Certificate 1556.0).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Followed by approval in Australia in 2010 (Certificate 13/1/15 rev3).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Australia and New Zealand, the LVS has been widely adopted and used in trade measurement applications.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Provisional NTEP type approval in 2024 (CC 24-001P).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LVS systems meet the requirements of proposed language for HB 44 and associated test method.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1ABA-AC72-5444-BD02-F9C5DC58D2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5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68C4E-8EA4-5B80-5BC1-BFB3691C8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407B30-DD9A-6C07-F260-FE34B27AD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335B1C-E870-2415-3BBF-7A2977B5C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FF0000"/>
                </a:solidFill>
              </a:rPr>
              <a:t>The USA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Loadscan has been in the U.S. since 2009.</a:t>
            </a: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This is how the LVS is currently used in quarrying and construction, outside the scope of legal metrology.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Our customers are demanding to be able to base transactions on actual measured load volumes and use LVS systems for direct trade.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Sand pits, gravel suppliers and civil construction companies in particular, want to see this kind of technology recognized in the legal metrology framework… with urgency.</a:t>
            </a: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E5F58-EC4F-DD6F-4022-ADA91A322B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1ABA-AC72-5444-BD02-F9C5DC58D2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Supporting Testimonial</a:t>
            </a:r>
          </a:p>
          <a:p>
            <a:r>
              <a:rPr lang="en-US" dirty="0"/>
              <a:t>J McKinnon, Florida</a:t>
            </a:r>
          </a:p>
          <a:p>
            <a:r>
              <a:rPr lang="en-US" dirty="0"/>
              <a:t>Speaker transition:</a:t>
            </a:r>
          </a:p>
          <a:p>
            <a:r>
              <a:rPr lang="en-US" dirty="0"/>
              <a:t>Handover to Lawson Lamaar from J McKinnon, one of </a:t>
            </a:r>
            <a:r>
              <a:rPr lang="en-US" dirty="0" err="1"/>
              <a:t>Loadscan’s</a:t>
            </a:r>
            <a:r>
              <a:rPr lang="en-US" dirty="0"/>
              <a:t> longstanding U.S. customers who operate a fleet of Load Volume Scanners and supports the MDM 25-1 proposals.</a:t>
            </a:r>
          </a:p>
          <a:p>
            <a:r>
              <a:rPr lang="en-US" dirty="0"/>
              <a:t>Lawson will speak to how Loadscan has improved transparency and trust in their daily operations and why they want to use LVS systems for direct trade.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1ABA-AC72-5444-BD02-F9C5DC58D2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21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Speaker: Lawson Lamaar</a:t>
            </a:r>
          </a:p>
          <a:p>
            <a:endParaRPr lang="en-NZ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Brief Introduction (~30 seconds)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morning/afternoon, everyone.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Lawson Lamaar, Operations Manager at J McKinnon, based in Florida.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been using </a:t>
            </a:r>
            <a:r>
              <a:rPr lang="en-N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Loadscan’s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Load Volume Scanner in our operation for over [X] years now, and I’d like to briefly share what it’s done for our business.</a:t>
            </a:r>
          </a:p>
          <a:p>
            <a:endParaRPr lang="en-NZ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The Challenge Before Loadscan (~45 seconds)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we adopted Loadscan, we relied on visual estimates or weight-based measurements, which caused frequent disputes with our customers.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Variations in material density, especially with mulch and sand, made it hard to guarantee consistent truck loads.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when there were discrepancies, it came down to trust - something you don’t want to risk in high-volume, contract-based supply.</a:t>
            </a:r>
          </a:p>
          <a:p>
            <a:endParaRPr lang="en-NZ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Why We Chose Loadscan (~30 seconds)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needed a solution that could give us confidence that each truck leaving our yard carried the right volume.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Loadscan offered a system that was accurate, repeatable, and didn’t rely on material weight—which was ideal for our needs.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also provided reports we could use for record-keeping and accountability.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1ABA-AC72-5444-BD02-F9C5DC58D2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53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Day-to-Day Use and Benefits (~1.5 minutes)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Today, every truck we load passes through a Load Volume Scanner.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gives us a </a:t>
            </a:r>
            <a:r>
              <a:rPr lang="en-N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real-time measurement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actual volume on the truck—based on a 3D scan.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volume is automatically matched to our invoice system, so our customers know exactly what they’re getting.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seen a </a:t>
            </a:r>
            <a:r>
              <a:rPr lang="en-N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huge reduction in disputes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our delivery staff are more confident knowing every load is compliant with what’s on the invoice.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also helps us detect </a:t>
            </a:r>
            <a:r>
              <a:rPr lang="en-N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overloaded or underloaded trucks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before they leave the yard, which has improved safety and compliance.</a:t>
            </a:r>
          </a:p>
          <a:p>
            <a:endParaRPr lang="en-NZ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Support for Trade Approval (~45 seconds)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a user’s perspective, I can say the LVS technology works.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consistent, it’s transparent, and it’s auditable.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industries like ours—sand, mulch, construction materials - where product is sold by volume, this kind of measurement standard would be a game-changer.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fully support the MDM 25-1 proposals with voting status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approval, because I’ve seen first-hand how much volume measuring technology improves fairness and trust in these transactions.</a:t>
            </a:r>
          </a:p>
          <a:p>
            <a:endParaRPr lang="en-NZ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Closing (~15 seconds)</a:t>
            </a: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 for letting me share our experience.</a:t>
            </a:r>
          </a:p>
          <a:p>
            <a:pPr lvl="0"/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happy to answer any questions later in the session.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1ABA-AC72-5444-BD02-F9C5DC58D2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24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  <a:p>
            <a:r>
              <a:rPr lang="en-US" dirty="0"/>
              <a:t>Speaker: Adrian Ruthe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LVS was designed to solve a real-world issue in material delivery accuracy.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supported by decades of proven trade approvals and real-world use.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customers across the U.S. are already using LVS in transactional settings with great success.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believe it is time for this type of volumetric measurement device to be formally recognized in Handbook 44 and that proposed language is ready for adoption.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1ABA-AC72-5444-BD02-F9C5DC58D2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12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B884-279A-9841-8B35-E401D6143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5F129F-5E12-7D41-9D75-9A7EBC196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4F914-D504-E849-8EC4-8B3777390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D42-CF2C-674F-98EA-3D5FD77B8FB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DF99F-34B9-3B45-BA98-7C822D73F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CC1A2-7F64-B74C-A823-18FB36F4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FA68-B7BB-6148-A8B9-7877B03FF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4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D590-2C8F-484C-B253-51E61D0C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9D7040-9CEC-ED4E-BDA4-9AC91F23B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6D898-754F-964D-A411-15C5E71F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D42-CF2C-674F-98EA-3D5FD77B8FB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E95D-8153-864B-91DD-0B5A0529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2EC91-AEC4-ED42-A12C-0EF564137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FA68-B7BB-6148-A8B9-7877B03FF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9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60B4DA-D8E4-1449-9B9A-5B8D9B033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500D51-568A-2A4C-8A0C-DD2339FC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53387-C2F8-3D44-9D12-7274A9A9D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D42-CF2C-674F-98EA-3D5FD77B8FB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7C822-320D-1742-B08F-AAE091252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1D778-F9D5-A04D-8367-150DFAF6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FA68-B7BB-6148-A8B9-7877B03FF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6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6134F-8A68-264E-881C-D55DBC5F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EF858-4EAB-CA47-9460-06ECCF949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E3F1B-E7FE-3849-BF0A-FD2CE13FA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D42-CF2C-674F-98EA-3D5FD77B8FB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A4183-A712-8242-A331-07CACBEEF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01CA6-764D-BA43-B9EB-32A484CB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FA68-B7BB-6148-A8B9-7877B03FF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2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12448-91B5-7348-8D5F-EB61EA3D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354E8-6886-1B4D-9487-205E10C82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27E1B-42F5-1C4C-8080-A1B030541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D42-CF2C-674F-98EA-3D5FD77B8FB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B2901-2BA8-7147-BEE2-8ECBAE3F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89D8F-5BE6-094B-8230-3BC5CADA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FA68-B7BB-6148-A8B9-7877B03FF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0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9A8AD-D5CF-4243-9940-8C97982C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5BC94-11FD-0E44-8C75-3C676486F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FB194-B1A2-2045-A8C9-61F855EBC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88CBF-0C40-6847-9D14-1434B90E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D42-CF2C-674F-98EA-3D5FD77B8FB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AC523-CA7E-644C-9BD6-AA4C5650B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15BF7-B5EB-944F-B1C3-F3F5626CE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FA68-B7BB-6148-A8B9-7877B03FF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0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81DA-DB47-394C-A4BD-8A39EA08B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30C6A-F49A-2F45-9D4B-CF96AE649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0A6F6-5401-EA42-883B-16A33E741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583C35-C1C3-6445-9408-1DD486D9E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89EE94-483F-2D4F-A3C5-75745AC5D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309F1-59A1-E44A-89D0-8E20E14A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D42-CF2C-674F-98EA-3D5FD77B8FB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49731D-A772-A040-944A-BB8E167E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DB1B24-4A77-5B4E-B330-7B1F0422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FA68-B7BB-6148-A8B9-7877B03FF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9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4B003-0FF9-C244-A60C-A656B114E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49FCD-6C1B-574E-B972-FA76777B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D42-CF2C-674F-98EA-3D5FD77B8FB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75FD9-C8BC-944D-87F7-EF354DDD7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BE18A-B23B-F346-9B99-71868F5F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FA68-B7BB-6148-A8B9-7877B03FF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87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8698F-9BAA-EB42-BAF4-BF13FB79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D42-CF2C-674F-98EA-3D5FD77B8FB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1B7431-2E04-8245-929A-551FA20A3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E4F6A-81D0-B842-AA8F-95207778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FA68-B7BB-6148-A8B9-7877B03FF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2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67FE8-8ED4-FB43-90B9-D931473C0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8A8B8-A77D-4644-A9BA-6F4B51610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0BCDB-53EF-0346-84BE-BA3C1F220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BDF79-69F2-E54D-A4F1-945CCDD6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D42-CF2C-674F-98EA-3D5FD77B8FB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7FF2D-F186-F343-B73E-345131CDB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CC00D-6F82-3B4D-A470-E260F8D6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FA68-B7BB-6148-A8B9-7877B03FF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27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B723-F310-AD43-8F67-953493A05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DB1D2F-AA55-E84F-AE34-ACD92FC2CC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86990-5DD3-694A-9567-FDEEA3B7A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60A3F-FE17-464B-BC1F-0CC6C107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D42-CF2C-674F-98EA-3D5FD77B8FB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F8ADD-F8DB-9441-890A-B87F3533D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0762D-A99A-7A49-9366-3E555C698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9FA68-B7BB-6148-A8B9-7877B03FF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2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C70486-8A28-E447-A05E-4D83E0CAB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368EE-1C46-1747-A66F-C3A2CA131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BDE46-1B69-554A-AC33-39607C293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C7D42-CF2C-674F-98EA-3D5FD77B8FBD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4B2AB-414D-E749-878A-85705739A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F6636-0755-AD40-994D-5F22987F7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9FA68-B7BB-6148-A8B9-7877B03FF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6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uck loading dirt into a dump truck&#10;&#10;Description automatically generated">
            <a:extLst>
              <a:ext uri="{FF2B5EF4-FFF2-40B4-BE49-F238E27FC236}">
                <a16:creationId xmlns:a16="http://schemas.microsoft.com/office/drawing/2014/main" id="{DBE2D355-4353-A6AD-AC7B-5543D4A7B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" t="27354"/>
          <a:stretch/>
        </p:blipFill>
        <p:spPr>
          <a:xfrm>
            <a:off x="0" y="-58913"/>
            <a:ext cx="12192000" cy="53466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D7D38F-F6F0-B847-BB34-866C069554E6}"/>
              </a:ext>
            </a:extLst>
          </p:cNvPr>
          <p:cNvSpPr/>
          <p:nvPr/>
        </p:nvSpPr>
        <p:spPr>
          <a:xfrm>
            <a:off x="-8964" y="5070764"/>
            <a:ext cx="12200964" cy="178723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63803-BFCC-D444-98C1-B3C2A11E94A1}"/>
              </a:ext>
            </a:extLst>
          </p:cNvPr>
          <p:cNvSpPr txBox="1"/>
          <p:nvPr/>
        </p:nvSpPr>
        <p:spPr>
          <a:xfrm>
            <a:off x="975259" y="5824605"/>
            <a:ext cx="3747971" cy="707886"/>
          </a:xfrm>
          <a:prstGeom prst="rect">
            <a:avLst/>
          </a:prstGeom>
          <a:noFill/>
          <a:effectLst>
            <a:glow rad="127000">
              <a:schemeClr val="tx2"/>
            </a:glo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Prepared for: </a:t>
            </a:r>
          </a:p>
          <a:p>
            <a:pPr algn="ctr">
              <a:spcAft>
                <a:spcPts val="600"/>
              </a:spcAft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110</a:t>
            </a:r>
            <a:r>
              <a:rPr lang="en-US" sz="120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NCWM July Annual Meeting </a:t>
            </a:r>
            <a:b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712E-BBBC-9B4E-84B2-10E641ABC83A}"/>
              </a:ext>
            </a:extLst>
          </p:cNvPr>
          <p:cNvSpPr txBox="1"/>
          <p:nvPr/>
        </p:nvSpPr>
        <p:spPr>
          <a:xfrm>
            <a:off x="4154907" y="5824605"/>
            <a:ext cx="2493966" cy="707886"/>
          </a:xfrm>
          <a:prstGeom prst="rect">
            <a:avLst/>
          </a:prstGeom>
          <a:noFill/>
          <a:effectLst>
            <a:glow rad="127000">
              <a:schemeClr val="tx2"/>
            </a:glo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Prepared by: 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Adrian Ruthe, Carey West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Loadscan Ltd, NZ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FB3994-205B-894A-B700-EA9E4D256B1F}"/>
              </a:ext>
            </a:extLst>
          </p:cNvPr>
          <p:cNvCxnSpPr/>
          <p:nvPr/>
        </p:nvCxnSpPr>
        <p:spPr>
          <a:xfrm>
            <a:off x="4387892" y="5901621"/>
            <a:ext cx="0" cy="60303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770FF74-6136-950F-8D6E-54B44C34A10E}"/>
              </a:ext>
            </a:extLst>
          </p:cNvPr>
          <p:cNvSpPr/>
          <p:nvPr/>
        </p:nvSpPr>
        <p:spPr>
          <a:xfrm>
            <a:off x="85166" y="186580"/>
            <a:ext cx="12003740" cy="2333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4800000" sx="101000" sy="101000" algn="tl" rotWithShape="0">
                    <a:prstClr val="black">
                      <a:alpha val="40000"/>
                    </a:prstClr>
                  </a:outerShdw>
                </a:effectLst>
                <a:latin typeface="Gotham Black" panose="02000504050000020004" pitchFamily="2" charset="0"/>
                <a:cs typeface="Calibri" panose="020F0502020204030204" pitchFamily="34" charset="0"/>
              </a:rPr>
              <a:t>MDM 25-1</a:t>
            </a:r>
          </a:p>
          <a:p>
            <a:pPr algn="ctr">
              <a:lnSpc>
                <a:spcPts val="448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4800000" sx="101000" sy="101000" algn="tl" rotWithShape="0">
                    <a:prstClr val="black">
                      <a:alpha val="40000"/>
                    </a:prstClr>
                  </a:outerShdw>
                </a:effectLst>
                <a:latin typeface="Gotham Black" panose="02000504050000020004" pitchFamily="2" charset="0"/>
                <a:cs typeface="Calibri" panose="020F0502020204030204" pitchFamily="34" charset="0"/>
              </a:rPr>
              <a:t>Load Volume Scanners</a:t>
            </a:r>
          </a:p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4800000" sx="101000" sy="101000" algn="tl" rotWithShape="0">
                    <a:prstClr val="black">
                      <a:alpha val="40000"/>
                    </a:prstClr>
                  </a:outerShdw>
                </a:effectLst>
                <a:latin typeface="Gotham Black" panose="02000504050000020004" pitchFamily="2" charset="0"/>
                <a:cs typeface="Calibri" panose="020F0502020204030204" pitchFamily="34" charset="0"/>
              </a:rPr>
              <a:t>Meeting Measurement Needs </a:t>
            </a:r>
          </a:p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4800000" sx="101000" sy="101000" algn="tl" rotWithShape="0">
                    <a:prstClr val="black">
                      <a:alpha val="40000"/>
                    </a:prstClr>
                  </a:outerShdw>
                </a:effectLst>
                <a:latin typeface="Gotham Black" panose="02000504050000020004" pitchFamily="2" charset="0"/>
                <a:cs typeface="Calibri" panose="020F0502020204030204" pitchFamily="34" charset="0"/>
              </a:rPr>
              <a:t>of the Civil Construction Industry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1D4F109-5EFD-FACC-4291-7B5924A86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5285" y="5504807"/>
            <a:ext cx="3687980" cy="95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33A6B7-DC97-8A46-9776-FA9F5523E0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11C229-7F4B-DF41-8CFD-1A8D208CCA19}"/>
              </a:ext>
            </a:extLst>
          </p:cNvPr>
          <p:cNvSpPr/>
          <p:nvPr/>
        </p:nvSpPr>
        <p:spPr>
          <a:xfrm>
            <a:off x="5270543" y="2967335"/>
            <a:ext cx="1650914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C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Questions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64CCC0-CF04-1F49-B602-2FDBD55A0C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70778" y="5689473"/>
            <a:ext cx="1067325" cy="38599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225B35-67EE-8B4B-B796-46DA653797D4}"/>
              </a:ext>
            </a:extLst>
          </p:cNvPr>
          <p:cNvCxnSpPr>
            <a:cxnSpLocks/>
          </p:cNvCxnSpPr>
          <p:nvPr/>
        </p:nvCxnSpPr>
        <p:spPr>
          <a:xfrm>
            <a:off x="9108095" y="5668337"/>
            <a:ext cx="0" cy="4521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353C7B68-E95B-9BAC-7F9B-11ECF930F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3929" y="5631170"/>
            <a:ext cx="1961777" cy="506793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1A9B323B-8E41-96A2-AEF3-9969A8C20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9845" y="5665558"/>
            <a:ext cx="454899" cy="45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49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32B1CF-BCFA-DE4D-A837-E94D259C0D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3907" y="6240397"/>
            <a:ext cx="1104698" cy="3995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375EBD-7EF8-DF4D-9F8F-3B916CC06107}"/>
              </a:ext>
            </a:extLst>
          </p:cNvPr>
          <p:cNvCxnSpPr>
            <a:cxnSpLocks/>
          </p:cNvCxnSpPr>
          <p:nvPr/>
        </p:nvCxnSpPr>
        <p:spPr>
          <a:xfrm>
            <a:off x="9317506" y="6223443"/>
            <a:ext cx="0" cy="433416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B63CF83-ABC1-394E-9087-6BB2CFFF764F}"/>
              </a:ext>
            </a:extLst>
          </p:cNvPr>
          <p:cNvSpPr txBox="1"/>
          <p:nvPr/>
        </p:nvSpPr>
        <p:spPr>
          <a:xfrm>
            <a:off x="376282" y="6242324"/>
            <a:ext cx="182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E60003"/>
                </a:solidFill>
              </a:rPr>
              <a:t>loadscan.com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DADDFC-2C2A-3442-AAE0-02C08EC08C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4433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B533F76-2FBF-CC44-AB28-996A0C4E0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0758" y="6223443"/>
            <a:ext cx="1790861" cy="462640"/>
          </a:xfrm>
          <a:prstGeom prst="rect">
            <a:avLst/>
          </a:prstGeom>
        </p:spPr>
      </p:pic>
      <p:pic>
        <p:nvPicPr>
          <p:cNvPr id="4" name="Picture 3" descr="A yellow and red circle with black text&#10;&#10;Description automatically generated">
            <a:extLst>
              <a:ext uri="{FF2B5EF4-FFF2-40B4-BE49-F238E27FC236}">
                <a16:creationId xmlns:a16="http://schemas.microsoft.com/office/drawing/2014/main" id="{C31EE852-FEE9-6051-20E9-D15609A6E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0090" y="6223444"/>
            <a:ext cx="433416" cy="4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18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5CCC3B-2904-3D4F-806F-C16A93F36DA0}"/>
              </a:ext>
            </a:extLst>
          </p:cNvPr>
          <p:cNvSpPr/>
          <p:nvPr/>
        </p:nvSpPr>
        <p:spPr>
          <a:xfrm>
            <a:off x="-6179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BFC157-C4E8-C247-A2B7-D6EC8294D63C}"/>
              </a:ext>
            </a:extLst>
          </p:cNvPr>
          <p:cNvSpPr/>
          <p:nvPr/>
        </p:nvSpPr>
        <p:spPr>
          <a:xfrm>
            <a:off x="6641929" y="680066"/>
            <a:ext cx="5269984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  <a:latin typeface="Century Gothic" panose="020B0502020202020204" pitchFamily="34" charset="0"/>
              </a:rPr>
              <a:t>Why load volume scanning?</a:t>
            </a:r>
            <a:endParaRPr lang="en-NZ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  <a:latin typeface="Century Gothic" panose="020B0502020202020204" pitchFamily="34" charset="0"/>
              </a:rPr>
              <a:t>Measuring truck loads of construction aggregates by weight has always been an incomplete solution for an industry that operates in volumetric quantities.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Determining volume by converting from weight, counting loader buckets, or counting trucks, is inaccurate and contributes to supply disputes.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  <a:latin typeface="Century Gothic" panose="020B0502020202020204" pitchFamily="34" charset="0"/>
              </a:rPr>
              <a:t>In 1998 the Load Volume Scanner (LVS) was developed in New Zealand  to solve these issues for a local civil construction company.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The LVS provides direct non-contact volume measurement.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Independent of moisture content and assumed material density.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close up of a street&#10;&#10;Description automatically generated">
            <a:extLst>
              <a:ext uri="{FF2B5EF4-FFF2-40B4-BE49-F238E27FC236}">
                <a16:creationId xmlns:a16="http://schemas.microsoft.com/office/drawing/2014/main" id="{93733CAC-616B-524C-8826-6A77376F12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249" y="0"/>
            <a:ext cx="629412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F952BA3-408C-FE8B-FC31-70B79D87B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0758" y="6256164"/>
            <a:ext cx="1790861" cy="4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89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339D82-A320-8A4C-B573-9E250992C3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6ED4E0-21C3-8544-BAF9-93358F01ED75}"/>
              </a:ext>
            </a:extLst>
          </p:cNvPr>
          <p:cNvSpPr txBox="1"/>
          <p:nvPr/>
        </p:nvSpPr>
        <p:spPr>
          <a:xfrm>
            <a:off x="226059" y="219594"/>
            <a:ext cx="11739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>
                <a:solidFill>
                  <a:srgbClr val="FFC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Loadscan Load Volume Scanners are now operating in over 47 countries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5E6CAD-D567-57C5-0E41-7417B194A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0758" y="6256164"/>
            <a:ext cx="1790861" cy="462640"/>
          </a:xfrm>
          <a:prstGeom prst="rect">
            <a:avLst/>
          </a:prstGeom>
        </p:spPr>
      </p:pic>
      <p:pic>
        <p:nvPicPr>
          <p:cNvPr id="6" name="Picture 5" descr="A map of the world with flags&#10;&#10;AI-generated content may be incorrect.">
            <a:extLst>
              <a:ext uri="{FF2B5EF4-FFF2-40B4-BE49-F238E27FC236}">
                <a16:creationId xmlns:a16="http://schemas.microsoft.com/office/drawing/2014/main" id="{864898B2-7099-C0A9-DE1E-B5DABE287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03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3A30BA1-F6A8-D74F-A7E9-593F9FA0CA09}"/>
              </a:ext>
            </a:extLst>
          </p:cNvPr>
          <p:cNvSpPr/>
          <p:nvPr/>
        </p:nvSpPr>
        <p:spPr>
          <a:xfrm>
            <a:off x="-230552" y="0"/>
            <a:ext cx="1242255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04CE6B-E630-C440-A4E5-5FE7E4536C97}"/>
              </a:ext>
            </a:extLst>
          </p:cNvPr>
          <p:cNvSpPr/>
          <p:nvPr/>
        </p:nvSpPr>
        <p:spPr>
          <a:xfrm>
            <a:off x="376519" y="242391"/>
            <a:ext cx="87866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Aft>
                <a:spcPts val="800"/>
              </a:spcAft>
              <a:defRPr/>
            </a:pPr>
            <a:r>
              <a:rPr lang="en-US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Proven accuracy and suitability for use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C000"/>
                </a:solidFill>
                <a:latin typeface="Century Gothic" panose="020B0502020202020204" pitchFamily="34" charset="0"/>
              </a:rPr>
              <a:t>1999 - New Zealand type approval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C000"/>
                </a:solidFill>
                <a:latin typeface="Century Gothic" panose="020B0502020202020204" pitchFamily="34" charset="0"/>
              </a:rPr>
              <a:t>2010 – Australian type approval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C000"/>
                </a:solidFill>
                <a:latin typeface="Century Gothic" panose="020B0502020202020204" pitchFamily="34" charset="0"/>
              </a:rPr>
              <a:t>2024 – Provisional NTEP type approval for USA</a:t>
            </a:r>
          </a:p>
        </p:txBody>
      </p:sp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97E7755-6EBE-0145-B119-EC0AC10AF2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3212" y="-113834"/>
            <a:ext cx="3028788" cy="197433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FF3438A-CCEA-F8AB-F2E9-BA90385A4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0758" y="6256164"/>
            <a:ext cx="1790861" cy="462640"/>
          </a:xfrm>
          <a:prstGeom prst="rect">
            <a:avLst/>
          </a:prstGeom>
        </p:spPr>
      </p:pic>
      <p:pic>
        <p:nvPicPr>
          <p:cNvPr id="15" name="Picture 14" descr="A certificate of approval with a yellow pole&#10;&#10;AI-generated content may be incorrect.">
            <a:extLst>
              <a:ext uri="{FF2B5EF4-FFF2-40B4-BE49-F238E27FC236}">
                <a16:creationId xmlns:a16="http://schemas.microsoft.com/office/drawing/2014/main" id="{80F7E1F5-628F-D696-B74F-8138F74D15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4" y="1817829"/>
            <a:ext cx="3209150" cy="4299138"/>
          </a:xfrm>
          <a:prstGeom prst="rect">
            <a:avLst/>
          </a:prstGeom>
        </p:spPr>
      </p:pic>
      <p:pic>
        <p:nvPicPr>
          <p:cNvPr id="17" name="Picture 16" descr="A close-up of a certificate&#10;&#10;AI-generated content may be incorrect.">
            <a:extLst>
              <a:ext uri="{FF2B5EF4-FFF2-40B4-BE49-F238E27FC236}">
                <a16:creationId xmlns:a16="http://schemas.microsoft.com/office/drawing/2014/main" id="{DA798705-78CE-2658-3B8E-B0A0E75050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84" y="1817830"/>
            <a:ext cx="3224536" cy="4299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B4412E-6729-49C0-6BC8-998F01739D6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3070" y="1813952"/>
            <a:ext cx="3340096" cy="431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54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4D78F-097E-405F-C71E-D4F802017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434B70-8D89-92E6-2A69-E357F74BB9BF}"/>
              </a:ext>
            </a:extLst>
          </p:cNvPr>
          <p:cNvSpPr/>
          <p:nvPr/>
        </p:nvSpPr>
        <p:spPr>
          <a:xfrm>
            <a:off x="-129746" y="0"/>
            <a:ext cx="12321746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25B8E6-6C2B-6106-4412-FED7FAFD91BE}"/>
              </a:ext>
            </a:extLst>
          </p:cNvPr>
          <p:cNvSpPr/>
          <p:nvPr/>
        </p:nvSpPr>
        <p:spPr>
          <a:xfrm>
            <a:off x="6437870" y="392851"/>
            <a:ext cx="5543749" cy="675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NZ" b="1" dirty="0">
                <a:solidFill>
                  <a:srgbClr val="FFC000"/>
                </a:solidFill>
                <a:latin typeface="Century Gothic" panose="020B0502020202020204" pitchFamily="34" charset="0"/>
              </a:rPr>
              <a:t>The USA (status quo)</a:t>
            </a:r>
            <a:endParaRPr lang="en-NZ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  <a:latin typeface="Century Gothic" panose="020B0502020202020204" pitchFamily="34" charset="0"/>
              </a:rPr>
              <a:t>Over 200 LVS systems (all industries).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  <a:latin typeface="Century Gothic" panose="020B0502020202020204" pitchFamily="34" charset="0"/>
              </a:rPr>
              <a:t>Used in business-to-business (B2B) bulk transfer transactions.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Material is sold by the ‘truck load’, with a agreed quantity assigned to each truck type.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LVS confirms that the agreed volumetric quantity is loaded and delivered (monitoring only).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For incoming loads, the LVS is used to confirm that expected quantities are received.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This gives confidence to both sellers and buyers - and reduces disputes.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But… our customers are demanding ‘trade-legal’ status for their Load Volume Scanners.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Loadscan, on behalf of its customers, supports the MDM 25-1 proposal in its current 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NZ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close up of a street&#10;&#10;Description automatically generated">
            <a:extLst>
              <a:ext uri="{FF2B5EF4-FFF2-40B4-BE49-F238E27FC236}">
                <a16:creationId xmlns:a16="http://schemas.microsoft.com/office/drawing/2014/main" id="{06382BAF-6233-F0D5-0E0B-3ABBC99BD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746" y="0"/>
            <a:ext cx="629412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F32902C-9351-8521-C7F7-C1356F90E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0758" y="6256164"/>
            <a:ext cx="1790861" cy="462640"/>
          </a:xfrm>
          <a:prstGeom prst="rect">
            <a:avLst/>
          </a:prstGeom>
        </p:spPr>
      </p:pic>
      <p:pic>
        <p:nvPicPr>
          <p:cNvPr id="3" name="Picture 2" descr="A construction vehicle with a crane in the back&#10;&#10;AI-generated content may be incorrect.">
            <a:extLst>
              <a:ext uri="{FF2B5EF4-FFF2-40B4-BE49-F238E27FC236}">
                <a16:creationId xmlns:a16="http://schemas.microsoft.com/office/drawing/2014/main" id="{411B4CEC-BE6A-A04C-F38D-A1ED08FE3E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46" y="0"/>
            <a:ext cx="6399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23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748D56F0-0638-624E-B5DE-3D3B259064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49B7CA-7EB8-BC4E-9B12-D452A6FD1B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E0E6D1-7110-D445-A596-B1E32CC84F0D}"/>
              </a:ext>
            </a:extLst>
          </p:cNvPr>
          <p:cNvSpPr/>
          <p:nvPr/>
        </p:nvSpPr>
        <p:spPr>
          <a:xfrm>
            <a:off x="1801511" y="2276284"/>
            <a:ext cx="8588977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MDM 25-1</a:t>
            </a:r>
          </a:p>
          <a:p>
            <a:pPr algn="ctr"/>
            <a:r>
              <a:rPr lang="en-US" sz="4000" b="1" dirty="0">
                <a:solidFill>
                  <a:srgbClr val="FFC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Supporting Testimonial </a:t>
            </a:r>
          </a:p>
          <a:p>
            <a:pPr algn="ctr"/>
            <a:r>
              <a:rPr lang="en-US" sz="4000" b="1" dirty="0">
                <a:solidFill>
                  <a:srgbClr val="FFC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 McKinnon</a:t>
            </a:r>
            <a:endParaRPr lang="en-US" sz="2000" dirty="0">
              <a:solidFill>
                <a:srgbClr val="FFC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E4D903-1AD4-D23B-E7FB-D9A75E564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0758" y="6256164"/>
            <a:ext cx="1790861" cy="4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88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226C25-ECCB-7242-B444-67E0C9B6A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132D84-A156-B747-9BBE-B29607404E37}"/>
              </a:ext>
            </a:extLst>
          </p:cNvPr>
          <p:cNvSpPr txBox="1">
            <a:spLocks/>
          </p:cNvSpPr>
          <p:nvPr/>
        </p:nvSpPr>
        <p:spPr>
          <a:xfrm>
            <a:off x="3452558" y="498920"/>
            <a:ext cx="5527377" cy="4001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NZ" sz="2000" err="1">
                <a:solidFill>
                  <a:srgbClr val="FFCD1B"/>
                </a:solidFill>
                <a:latin typeface="Century Gothic" panose="020B0502020202020204" pitchFamily="34" charset="0"/>
              </a:rPr>
              <a:t>J.McKinnon</a:t>
            </a:r>
            <a:r>
              <a:rPr lang="en-NZ" sz="2000">
                <a:solidFill>
                  <a:srgbClr val="FFCD1B"/>
                </a:solidFill>
                <a:latin typeface="Century Gothic" panose="020B0502020202020204" pitchFamily="34" charset="0"/>
              </a:rPr>
              <a:t>, Florida, USA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66A004-22D3-AF01-3E92-8A05521DF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0758" y="6256164"/>
            <a:ext cx="1790861" cy="462640"/>
          </a:xfrm>
          <a:prstGeom prst="rect">
            <a:avLst/>
          </a:prstGeom>
        </p:spPr>
      </p:pic>
      <p:pic>
        <p:nvPicPr>
          <p:cNvPr id="7" name="Picture 6" descr="A person in a truck&#10;&#10;AI-generated content may be incorrect.">
            <a:extLst>
              <a:ext uri="{FF2B5EF4-FFF2-40B4-BE49-F238E27FC236}">
                <a16:creationId xmlns:a16="http://schemas.microsoft.com/office/drawing/2014/main" id="{FD7A7444-056E-D0C9-B48B-F8B5BB9020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09" y="1397950"/>
            <a:ext cx="4938223" cy="3703667"/>
          </a:xfrm>
          <a:prstGeom prst="rect">
            <a:avLst/>
          </a:prstGeom>
        </p:spPr>
      </p:pic>
      <p:pic>
        <p:nvPicPr>
          <p:cNvPr id="9" name="Picture 8" descr="A truck loading sand into a road&#10;&#10;AI-generated content may be incorrect.">
            <a:extLst>
              <a:ext uri="{FF2B5EF4-FFF2-40B4-BE49-F238E27FC236}">
                <a16:creationId xmlns:a16="http://schemas.microsoft.com/office/drawing/2014/main" id="{195DB348-CB48-E0B7-C78C-9EC930FDC4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1" y="1397950"/>
            <a:ext cx="5203904" cy="359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59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39730-ACE6-06F9-9CD7-2039244DE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8EA4E0-A123-EC48-3425-D0641FA24F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BE2AB0-1E50-F522-309C-43B7185B8F11}"/>
              </a:ext>
            </a:extLst>
          </p:cNvPr>
          <p:cNvSpPr txBox="1">
            <a:spLocks/>
          </p:cNvSpPr>
          <p:nvPr/>
        </p:nvSpPr>
        <p:spPr>
          <a:xfrm>
            <a:off x="3452558" y="498920"/>
            <a:ext cx="5527377" cy="4001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NZ" sz="2000" err="1">
                <a:solidFill>
                  <a:srgbClr val="FFCD1B"/>
                </a:solidFill>
                <a:latin typeface="Century Gothic" panose="020B0502020202020204" pitchFamily="34" charset="0"/>
              </a:rPr>
              <a:t>J.McKinnon</a:t>
            </a:r>
            <a:r>
              <a:rPr lang="en-NZ" sz="2000">
                <a:solidFill>
                  <a:srgbClr val="FFCD1B"/>
                </a:solidFill>
                <a:latin typeface="Century Gothic" panose="020B0502020202020204" pitchFamily="34" charset="0"/>
              </a:rPr>
              <a:t>, Florida, USA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FAFA80D-CABF-2FBD-2859-973F2FD6A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0758" y="6256164"/>
            <a:ext cx="1790861" cy="462640"/>
          </a:xfrm>
          <a:prstGeom prst="rect">
            <a:avLst/>
          </a:prstGeom>
        </p:spPr>
      </p:pic>
      <p:pic>
        <p:nvPicPr>
          <p:cNvPr id="7" name="Picture 6" descr="A blue truck with a crane&#10;&#10;AI-generated content may be incorrect.">
            <a:extLst>
              <a:ext uri="{FF2B5EF4-FFF2-40B4-BE49-F238E27FC236}">
                <a16:creationId xmlns:a16="http://schemas.microsoft.com/office/drawing/2014/main" id="{314B8C96-9D16-BBE2-DBFC-0C58A17744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>
            <a:fillRect/>
          </a:stretch>
        </p:blipFill>
        <p:spPr>
          <a:xfrm>
            <a:off x="277023" y="995976"/>
            <a:ext cx="6351069" cy="4502000"/>
          </a:xfrm>
          <a:prstGeom prst="rect">
            <a:avLst/>
          </a:prstGeom>
        </p:spPr>
      </p:pic>
      <p:pic>
        <p:nvPicPr>
          <p:cNvPr id="9" name="Picture 8" descr="A truck loading sand into a truck&#10;&#10;AI-generated content may be incorrect.">
            <a:extLst>
              <a:ext uri="{FF2B5EF4-FFF2-40B4-BE49-F238E27FC236}">
                <a16:creationId xmlns:a16="http://schemas.microsoft.com/office/drawing/2014/main" id="{A0E19D31-6456-BE4D-54E5-D39F151B84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4"/>
          <a:stretch>
            <a:fillRect/>
          </a:stretch>
        </p:blipFill>
        <p:spPr>
          <a:xfrm>
            <a:off x="6818167" y="995975"/>
            <a:ext cx="5071148" cy="450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03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39730-ACE6-06F9-9CD7-2039244DE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8EA4E0-A123-EC48-3425-D0641FA24F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BE2AB0-1E50-F522-309C-43B7185B8F11}"/>
              </a:ext>
            </a:extLst>
          </p:cNvPr>
          <p:cNvSpPr txBox="1">
            <a:spLocks/>
          </p:cNvSpPr>
          <p:nvPr/>
        </p:nvSpPr>
        <p:spPr>
          <a:xfrm>
            <a:off x="2678724" y="498920"/>
            <a:ext cx="6664568" cy="400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NZ" sz="1800" dirty="0">
                <a:solidFill>
                  <a:srgbClr val="FFCD1B"/>
                </a:solidFill>
                <a:latin typeface="Century Gothic" panose="020B0502020202020204" pitchFamily="34" charset="0"/>
              </a:rPr>
              <a:t>S&amp;L Materials Inc, Florida, USA</a:t>
            </a:r>
          </a:p>
          <a:p>
            <a:pPr>
              <a:lnSpc>
                <a:spcPct val="100000"/>
              </a:lnSpc>
            </a:pPr>
            <a:r>
              <a:rPr lang="en-NZ" sz="1800" dirty="0">
                <a:solidFill>
                  <a:srgbClr val="FFCD1B"/>
                </a:solidFill>
                <a:latin typeface="Century Gothic" panose="020B0502020202020204" pitchFamily="34" charset="0"/>
              </a:rPr>
              <a:t>(in and out measurements)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FAFA80D-CABF-2FBD-2859-973F2FD6A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0758" y="6256164"/>
            <a:ext cx="1790861" cy="462640"/>
          </a:xfrm>
          <a:prstGeom prst="rect">
            <a:avLst/>
          </a:prstGeom>
        </p:spPr>
      </p:pic>
      <p:pic>
        <p:nvPicPr>
          <p:cNvPr id="6" name="Picture 5" descr="A group of trucks on a road&#10;&#10;Description automatically generated">
            <a:extLst>
              <a:ext uri="{FF2B5EF4-FFF2-40B4-BE49-F238E27FC236}">
                <a16:creationId xmlns:a16="http://schemas.microsoft.com/office/drawing/2014/main" id="{9AC83466-74E3-CD94-4A05-13BD86141C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3179" y="1091405"/>
            <a:ext cx="9050343" cy="48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05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A440640499E045B20B22771E0D8221" ma:contentTypeVersion="21" ma:contentTypeDescription="Create a new document." ma:contentTypeScope="" ma:versionID="abaaf8b12ff82eeb761e2b112f886f8b">
  <xsd:schema xmlns:xsd="http://www.w3.org/2001/XMLSchema" xmlns:xs="http://www.w3.org/2001/XMLSchema" xmlns:p="http://schemas.microsoft.com/office/2006/metadata/properties" xmlns:ns2="e821e515-2ed6-42dc-8244-a8315a5cc19a" xmlns:ns3="e1c729d5-d8dd-4ccd-87aa-46ea52ddd4a6" targetNamespace="http://schemas.microsoft.com/office/2006/metadata/properties" ma:root="true" ma:fieldsID="6bed7f513f087ccc53aae22520fe54ec" ns2:_="" ns3:_="">
    <xsd:import namespace="e821e515-2ed6-42dc-8244-a8315a5cc19a"/>
    <xsd:import namespace="e1c729d5-d8dd-4ccd-87aa-46ea52ddd4a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igrationSourceURL" minOccurs="0"/>
                <xsd:element ref="ns2:SharedWithDetails" minOccurs="0"/>
                <xsd:element ref="ns2:LastSharedByTime" minOccurs="0"/>
                <xsd:element ref="ns2:LastSharedByUser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21e515-2ed6-42dc-8244-a8315a5cc19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a0de06aa-230a-41a3-a587-8f6872d495ab}" ma:internalName="TaxCatchAll" ma:showField="CatchAllData" ma:web="e821e515-2ed6-42dc-8244-a8315a5cc1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c729d5-d8dd-4ccd-87aa-46ea52ddd4a6" elementFormDefault="qualified">
    <xsd:import namespace="http://schemas.microsoft.com/office/2006/documentManagement/types"/>
    <xsd:import namespace="http://schemas.microsoft.com/office/infopath/2007/PartnerControls"/>
    <xsd:element name="MigrationSourceURL" ma:index="9" nillable="true" ma:displayName="MigrationSourceURL" ma:internalName="MigrationSourceURL">
      <xsd:simpleType>
        <xsd:restriction base="dms:Note">
          <xsd:maxLength value="255"/>
        </xsd:restriction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482bce29-4b9a-4a84-ab75-f0ea1c3771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821e515-2ed6-42dc-8244-a8315a5cc19a" xsi:nil="true"/>
    <SharedWithUsers xmlns="e821e515-2ed6-42dc-8244-a8315a5cc19a">
      <UserInfo>
        <DisplayName>Carey  West</DisplayName>
        <AccountId>65</AccountId>
        <AccountType/>
      </UserInfo>
      <UserInfo>
        <DisplayName>Marketing</DisplayName>
        <AccountId>519</AccountId>
        <AccountType/>
      </UserInfo>
    </SharedWithUsers>
    <lcf76f155ced4ddcb4097134ff3c332f xmlns="e1c729d5-d8dd-4ccd-87aa-46ea52ddd4a6">
      <Terms xmlns="http://schemas.microsoft.com/office/infopath/2007/PartnerControls"/>
    </lcf76f155ced4ddcb4097134ff3c332f>
    <MigrationSourceURL xmlns="e1c729d5-d8dd-4ccd-87aa-46ea52ddd4a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B7A98A-7437-43D7-A682-1BAFB31C9035}"/>
</file>

<file path=customXml/itemProps2.xml><?xml version="1.0" encoding="utf-8"?>
<ds:datastoreItem xmlns:ds="http://schemas.openxmlformats.org/officeDocument/2006/customXml" ds:itemID="{F5C18280-BEAB-44EE-AF3D-D4BF59120DF7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3d2d6df0-8f10-4881-a1f9-8db9a8aaff63"/>
    <ds:schemaRef ds:uri="a89349df-4ecb-4145-b03d-58d21a3dfd8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71BCCFD-0372-44FC-A8A5-8F1A9DAF865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ce1cc6a-722a-4167-8246-49d367955b3d}" enabled="0" method="" siteId="{ace1cc6a-722a-4167-8246-49d367955b3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1377</Words>
  <Application>Microsoft Office PowerPoint</Application>
  <PresentationFormat>Widescreen</PresentationFormat>
  <Paragraphs>127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Gotham Black</vt:lpstr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Attwell</dc:creator>
  <cp:lastModifiedBy>Adrian Ruthe</cp:lastModifiedBy>
  <cp:revision>35</cp:revision>
  <dcterms:created xsi:type="dcterms:W3CDTF">2020-08-11T20:41:18Z</dcterms:created>
  <dcterms:modified xsi:type="dcterms:W3CDTF">2025-06-27T03:49:54Z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0x0101008AA440640499E045B20B22771E0D8221</vt:lpwstr>
  </property>
  <property fmtid="{D5CDD505-2E9C-101B-9397-08002B2CF9AE}" pid="3" name="MediaServiceImageTags">
    <vt:lpwstr/>
  </property>
</Properties>
</file>