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8" r:id="rId2"/>
    <p:sldId id="272" r:id="rId3"/>
    <p:sldId id="259" r:id="rId4"/>
    <p:sldId id="268" r:id="rId5"/>
    <p:sldId id="260" r:id="rId6"/>
    <p:sldId id="261" r:id="rId7"/>
    <p:sldId id="257" r:id="rId8"/>
    <p:sldId id="271" r:id="rId9"/>
    <p:sldId id="263" r:id="rId10"/>
    <p:sldId id="264" r:id="rId11"/>
    <p:sldId id="265" r:id="rId12"/>
    <p:sldId id="266" r:id="rId13"/>
    <p:sldId id="267" r:id="rId14"/>
    <p:sldId id="26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86131" autoAdjust="0"/>
  </p:normalViewPr>
  <p:slideViewPr>
    <p:cSldViewPr snapToGrid="0">
      <p:cViewPr varScale="1">
        <p:scale>
          <a:sx n="64" d="100"/>
          <a:sy n="64" d="100"/>
        </p:scale>
        <p:origin x="760" y="32"/>
      </p:cViewPr>
      <p:guideLst/>
    </p:cSldViewPr>
  </p:slideViewPr>
  <p:notesTextViewPr>
    <p:cViewPr>
      <p:scale>
        <a:sx n="1" d="1"/>
        <a:sy n="1" d="1"/>
      </p:scale>
      <p:origin x="0" y="0"/>
    </p:cViewPr>
  </p:notesTextViewPr>
  <p:sorterViewPr>
    <p:cViewPr>
      <p:scale>
        <a:sx n="100" d="100"/>
        <a:sy n="100" d="100"/>
      </p:scale>
      <p:origin x="0" y="-24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6C3ACD-07DD-DE60-8629-6600873F8B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Member Education and Mentorship Subcommittee </a:t>
            </a:r>
          </a:p>
        </p:txBody>
      </p:sp>
      <p:sp>
        <p:nvSpPr>
          <p:cNvPr id="3" name="Date Placeholder 2">
            <a:extLst>
              <a:ext uri="{FF2B5EF4-FFF2-40B4-BE49-F238E27FC236}">
                <a16:creationId xmlns:a16="http://schemas.microsoft.com/office/drawing/2014/main" id="{3A931687-61FC-C232-F3B3-243E8263D38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E8B061-284E-42FA-AAA5-8F0D294D6433}" type="datetimeFigureOut">
              <a:rPr lang="en-US" smtClean="0"/>
              <a:t>6/24/2025</a:t>
            </a:fld>
            <a:endParaRPr lang="en-US"/>
          </a:p>
        </p:txBody>
      </p:sp>
      <p:sp>
        <p:nvSpPr>
          <p:cNvPr id="4" name="Footer Placeholder 3">
            <a:extLst>
              <a:ext uri="{FF2B5EF4-FFF2-40B4-BE49-F238E27FC236}">
                <a16:creationId xmlns:a16="http://schemas.microsoft.com/office/drawing/2014/main" id="{0A7F0CAA-A9C2-E802-4433-F587C6A686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FA81C3D-961B-7801-21AE-3C6BE1EEB9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4B78F2-7B74-419E-884F-0584A3A4707B}" type="slidenum">
              <a:rPr lang="en-US" smtClean="0"/>
              <a:t>‹#›</a:t>
            </a:fld>
            <a:endParaRPr lang="en-US"/>
          </a:p>
        </p:txBody>
      </p:sp>
    </p:spTree>
    <p:extLst>
      <p:ext uri="{BB962C8B-B14F-4D97-AF65-F5344CB8AC3E}">
        <p14:creationId xmlns:p14="http://schemas.microsoft.com/office/powerpoint/2010/main" val="24145771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Member Education and Mentorship Subcommittee </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F7D614-E808-4F04-A4CD-52B435CC9485}" type="datetimeFigureOut">
              <a:rPr lang="en-US" smtClean="0"/>
              <a:t>6/24/2025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88DF9A-4C9F-464D-956B-7E641F0C7943}" type="slidenum">
              <a:rPr lang="en-US" smtClean="0"/>
              <a:t>‹#›</a:t>
            </a:fld>
            <a:endParaRPr lang="en-US"/>
          </a:p>
        </p:txBody>
      </p:sp>
    </p:spTree>
    <p:extLst>
      <p:ext uri="{BB962C8B-B14F-4D97-AF65-F5344CB8AC3E}">
        <p14:creationId xmlns:p14="http://schemas.microsoft.com/office/powerpoint/2010/main" val="318655714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Welcome!  Today we are going to talk about what MEMS is and what we are doing.  MEMS is Member Education and Mentorship Subcommittee.  This falls under the direction of the </a:t>
            </a:r>
          </a:p>
          <a:p>
            <a:endParaRPr lang="en-US" dirty="0"/>
          </a:p>
        </p:txBody>
      </p:sp>
      <p:sp>
        <p:nvSpPr>
          <p:cNvPr id="4" name="Slide Number Placeholder 3"/>
          <p:cNvSpPr>
            <a:spLocks noGrp="1"/>
          </p:cNvSpPr>
          <p:nvPr>
            <p:ph type="sldNum" sz="quarter" idx="5"/>
          </p:nvPr>
        </p:nvSpPr>
        <p:spPr/>
        <p:txBody>
          <a:bodyPr/>
          <a:lstStyle/>
          <a:p>
            <a:fld id="{3EDA3881-E196-48D6-A10D-AA3BC95EE7B5}" type="slidenum">
              <a:rPr lang="en-US" smtClean="0"/>
              <a:t>2</a:t>
            </a:fld>
            <a:endParaRPr lang="en-US"/>
          </a:p>
        </p:txBody>
      </p:sp>
    </p:spTree>
    <p:extLst>
      <p:ext uri="{BB962C8B-B14F-4D97-AF65-F5344CB8AC3E}">
        <p14:creationId xmlns:p14="http://schemas.microsoft.com/office/powerpoint/2010/main" val="408811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go on the NCWM website and go to the committee section, under PDC, you will find what our committee was established for.  Our Scope….</a:t>
            </a:r>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3</a:t>
            </a:fld>
            <a:endParaRPr lang="en-US"/>
          </a:p>
        </p:txBody>
      </p:sp>
    </p:spTree>
    <p:extLst>
      <p:ext uri="{BB962C8B-B14F-4D97-AF65-F5344CB8AC3E}">
        <p14:creationId xmlns:p14="http://schemas.microsoft.com/office/powerpoint/2010/main" val="294369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Purpose…</a:t>
            </a:r>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4</a:t>
            </a:fld>
            <a:endParaRPr lang="en-US"/>
          </a:p>
        </p:txBody>
      </p:sp>
    </p:spTree>
    <p:extLst>
      <p:ext uri="{BB962C8B-B14F-4D97-AF65-F5344CB8AC3E}">
        <p14:creationId xmlns:p14="http://schemas.microsoft.com/office/powerpoint/2010/main" val="2567981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Formation guideline given to us…</a:t>
            </a:r>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5</a:t>
            </a:fld>
            <a:endParaRPr lang="en-US"/>
          </a:p>
        </p:txBody>
      </p:sp>
    </p:spTree>
    <p:extLst>
      <p:ext uri="{BB962C8B-B14F-4D97-AF65-F5344CB8AC3E}">
        <p14:creationId xmlns:p14="http://schemas.microsoft.com/office/powerpoint/2010/main" val="3181542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Charge…</a:t>
            </a:r>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6</a:t>
            </a:fld>
            <a:endParaRPr lang="en-US"/>
          </a:p>
        </p:txBody>
      </p:sp>
    </p:spTree>
    <p:extLst>
      <p:ext uri="{BB962C8B-B14F-4D97-AF65-F5344CB8AC3E}">
        <p14:creationId xmlns:p14="http://schemas.microsoft.com/office/powerpoint/2010/main" val="248970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ighlight>
                  <a:srgbClr val="FFFF00"/>
                </a:highlight>
              </a:rPr>
              <a:t>Our Committee:</a:t>
            </a:r>
          </a:p>
          <a:p>
            <a:r>
              <a:rPr lang="en-US" b="1" dirty="0">
                <a:highlight>
                  <a:srgbClr val="FFFF00"/>
                </a:highlight>
              </a:rPr>
              <a:t>In addition to the Annual and Interim meetings we have been having online Teams meetings monthly.  </a:t>
            </a:r>
          </a:p>
          <a:p>
            <a:r>
              <a:rPr lang="en-US" b="1" dirty="0">
                <a:highlight>
                  <a:srgbClr val="FFFF00"/>
                </a:highlight>
              </a:rPr>
              <a:t>Members of this Committee range from the very experienced like Past NCWM Chair’s to newer members that have only been at a few meetings like myself.</a:t>
            </a:r>
          </a:p>
          <a:p>
            <a:r>
              <a:rPr lang="en-US" b="1" dirty="0">
                <a:highlight>
                  <a:srgbClr val="FFFF00"/>
                </a:highlight>
              </a:rPr>
              <a:t>We have both Public and </a:t>
            </a:r>
            <a:r>
              <a:rPr lang="en-US" b="1" dirty="0"/>
              <a:t>P</a:t>
            </a:r>
            <a:r>
              <a:rPr lang="en-US" b="1" dirty="0">
                <a:highlight>
                  <a:srgbClr val="FFFF00"/>
                </a:highlight>
              </a:rPr>
              <a:t>rivate Sector members; our Public Sector Members are…, our Private Sector Members are…  If you remember from the Formation page, we can have 6 Private Sector Members, so we can add 3 more if you are interested!</a:t>
            </a:r>
            <a:endParaRPr lang="en-US" dirty="0">
              <a:highlight>
                <a:srgbClr val="FFFF00"/>
              </a:highlight>
            </a:endParaRPr>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7</a:t>
            </a:fld>
            <a:endParaRPr lang="en-US"/>
          </a:p>
        </p:txBody>
      </p:sp>
    </p:spTree>
    <p:extLst>
      <p:ext uri="{BB962C8B-B14F-4D97-AF65-F5344CB8AC3E}">
        <p14:creationId xmlns:p14="http://schemas.microsoft.com/office/powerpoint/2010/main" val="10104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8</a:t>
            </a:fld>
            <a:endParaRPr lang="en-US"/>
          </a:p>
        </p:txBody>
      </p:sp>
    </p:spTree>
    <p:extLst>
      <p:ext uri="{BB962C8B-B14F-4D97-AF65-F5344CB8AC3E}">
        <p14:creationId xmlns:p14="http://schemas.microsoft.com/office/powerpoint/2010/main" val="3510988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Member Education and Mentorship Subcommittee </a:t>
            </a:r>
          </a:p>
        </p:txBody>
      </p:sp>
      <p:sp>
        <p:nvSpPr>
          <p:cNvPr id="5" name="Slide Number Placeholder 4"/>
          <p:cNvSpPr>
            <a:spLocks noGrp="1"/>
          </p:cNvSpPr>
          <p:nvPr>
            <p:ph type="sldNum" sz="quarter" idx="5"/>
          </p:nvPr>
        </p:nvSpPr>
        <p:spPr/>
        <p:txBody>
          <a:bodyPr/>
          <a:lstStyle/>
          <a:p>
            <a:fld id="{CD88DF9A-4C9F-464D-956B-7E641F0C7943}" type="slidenum">
              <a:rPr lang="en-US" smtClean="0"/>
              <a:t>11</a:t>
            </a:fld>
            <a:endParaRPr lang="en-US"/>
          </a:p>
        </p:txBody>
      </p:sp>
    </p:spTree>
    <p:extLst>
      <p:ext uri="{BB962C8B-B14F-4D97-AF65-F5344CB8AC3E}">
        <p14:creationId xmlns:p14="http://schemas.microsoft.com/office/powerpoint/2010/main" val="3076141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ontent Only">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0384D1C-36C9-4294-8547-7343F769C94E}"/>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5">
            <a:extLst>
              <a:ext uri="{FF2B5EF4-FFF2-40B4-BE49-F238E27FC236}">
                <a16:creationId xmlns:a16="http://schemas.microsoft.com/office/drawing/2014/main" id="{9D19AAD7-9813-40D1-9BFE-4347AF04E51D}"/>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10" name="Text Placeholder 5">
            <a:extLst>
              <a:ext uri="{FF2B5EF4-FFF2-40B4-BE49-F238E27FC236}">
                <a16:creationId xmlns:a16="http://schemas.microsoft.com/office/drawing/2014/main" id="{CFEE743F-64A6-48FD-9463-5A52B24E8D3B}"/>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364944554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bg1"/>
        </a:solidFill>
        <a:effectLst/>
      </p:bgPr>
    </p:bg>
    <p:spTree>
      <p:nvGrpSpPr>
        <p:cNvPr id="1" name=""/>
        <p:cNvGrpSpPr/>
        <p:nvPr/>
      </p:nvGrpSpPr>
      <p:grpSpPr>
        <a:xfrm>
          <a:off x="0" y="0"/>
          <a:ext cx="0" cy="0"/>
          <a:chOff x="0" y="0"/>
          <a:chExt cx="0" cy="0"/>
        </a:xfrm>
      </p:grpSpPr>
      <p:sp>
        <p:nvSpPr>
          <p:cNvPr id="14" name="Rectangle 13"/>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p:nvPr>
        </p:nvSpPr>
        <p:spPr>
          <a:xfrm>
            <a:off x="0" y="3432493"/>
            <a:ext cx="12192000" cy="821289"/>
          </a:xfrm>
          <a:prstGeom prst="rect">
            <a:avLst/>
          </a:prstGeom>
        </p:spPr>
        <p:txBody>
          <a:bodyPr>
            <a:noAutofit/>
          </a:bodyPr>
          <a:lstStyle>
            <a:lvl1pPr algn="ctr">
              <a:defRPr sz="4800" b="1">
                <a:solidFill>
                  <a:schemeClr val="tx1"/>
                </a:solidFill>
                <a:effectLst>
                  <a:reflection blurRad="6350" endPos="0" dir="5400000" sy="-100000" algn="bl" rotWithShape="0"/>
                </a:effectLst>
                <a:latin typeface="Century Gothic" panose="020B0502020202020204" pitchFamily="34" charset="0"/>
              </a:defRPr>
            </a:lvl1pPr>
          </a:lstStyle>
          <a:p>
            <a:r>
              <a:rPr lang="en-US"/>
              <a:t>Click to edit Master title style</a:t>
            </a: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
        <p:nvSpPr>
          <p:cNvPr id="11" name="Title 1">
            <a:extLst>
              <a:ext uri="{FF2B5EF4-FFF2-40B4-BE49-F238E27FC236}">
                <a16:creationId xmlns:a16="http://schemas.microsoft.com/office/drawing/2014/main" id="{808D1398-7F49-4C71-9A32-CA01C4B5CE3F}"/>
              </a:ext>
            </a:extLst>
          </p:cNvPr>
          <p:cNvSpPr txBox="1">
            <a:spLocks/>
          </p:cNvSpPr>
          <p:nvPr/>
        </p:nvSpPr>
        <p:spPr>
          <a:xfrm>
            <a:off x="3022974" y="388542"/>
            <a:ext cx="8775735" cy="821289"/>
          </a:xfrm>
          <a:prstGeom prst="rect">
            <a:avLst/>
          </a:prstGeom>
        </p:spPr>
        <p:txBody>
          <a:bodyPr>
            <a:noAutofit/>
          </a:bodyPr>
          <a:lstStyle>
            <a:lvl1pPr algn="l" defTabSz="914400" rtl="0" eaLnBrk="1" latinLnBrk="0" hangingPunct="1">
              <a:spcBef>
                <a:spcPct val="0"/>
              </a:spcBef>
              <a:buNone/>
              <a:defRPr sz="3600" kern="1200">
                <a:solidFill>
                  <a:schemeClr val="bg1"/>
                </a:solidFill>
                <a:effectLst/>
                <a:latin typeface="Arial" panose="020B0604020202020204" pitchFamily="34" charset="0"/>
                <a:ea typeface="+mj-ea"/>
                <a:cs typeface="Arial" panose="020B0604020202020204" pitchFamily="34" charset="0"/>
              </a:defRPr>
            </a:lvl1pPr>
          </a:lstStyle>
          <a:p>
            <a:pPr algn="ctr"/>
            <a:r>
              <a:rPr lang="en-US" sz="3000" b="1" dirty="0"/>
              <a:t>National Council on Weights and Measures</a:t>
            </a:r>
          </a:p>
          <a:p>
            <a:pPr algn="ctr"/>
            <a:r>
              <a:rPr lang="en-US" sz="2000" b="0" i="1" dirty="0"/>
              <a:t>“That Equity May Prevail”</a:t>
            </a:r>
          </a:p>
        </p:txBody>
      </p:sp>
      <p:sp>
        <p:nvSpPr>
          <p:cNvPr id="16" name="Rectangle 15">
            <a:extLst>
              <a:ext uri="{FF2B5EF4-FFF2-40B4-BE49-F238E27FC236}">
                <a16:creationId xmlns:a16="http://schemas.microsoft.com/office/drawing/2014/main" id="{4248A4D4-4CE0-4178-817A-88849EB9A1DB}"/>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Slide Number Placeholder 5">
            <a:extLst>
              <a:ext uri="{FF2B5EF4-FFF2-40B4-BE49-F238E27FC236}">
                <a16:creationId xmlns:a16="http://schemas.microsoft.com/office/drawing/2014/main" id="{9DD5CD10-786E-46B7-B3F5-09C8A27D9BA3}"/>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15" name="Text Placeholder 5">
            <a:extLst>
              <a:ext uri="{FF2B5EF4-FFF2-40B4-BE49-F238E27FC236}">
                <a16:creationId xmlns:a16="http://schemas.microsoft.com/office/drawing/2014/main" id="{3100FD73-3948-4740-AE0D-35E4F03302C3}"/>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3018562972"/>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
        <p:nvSpPr>
          <p:cNvPr id="18" name="Rectangle 17">
            <a:extLst>
              <a:ext uri="{FF2B5EF4-FFF2-40B4-BE49-F238E27FC236}">
                <a16:creationId xmlns:a16="http://schemas.microsoft.com/office/drawing/2014/main" id="{EA4DD74E-6C13-4966-B54A-E14BD5D26BF5}"/>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5">
            <a:extLst>
              <a:ext uri="{FF2B5EF4-FFF2-40B4-BE49-F238E27FC236}">
                <a16:creationId xmlns:a16="http://schemas.microsoft.com/office/drawing/2014/main" id="{6FA5957F-DFC9-45A3-BB2D-2B1F7C9CD068}"/>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9" name="Text Placeholder 5">
            <a:extLst>
              <a:ext uri="{FF2B5EF4-FFF2-40B4-BE49-F238E27FC236}">
                <a16:creationId xmlns:a16="http://schemas.microsoft.com/office/drawing/2014/main" id="{E9A225D7-C20B-4B14-B1EE-8DD5D85BCB6A}"/>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260135624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
        <p:nvSpPr>
          <p:cNvPr id="2" name="Title 1"/>
          <p:cNvSpPr>
            <a:spLocks noGrp="1"/>
          </p:cNvSpPr>
          <p:nvPr>
            <p:ph type="title"/>
          </p:nvPr>
        </p:nvSpPr>
        <p:spPr>
          <a:xfrm>
            <a:off x="3022974" y="416744"/>
            <a:ext cx="8559425" cy="821289"/>
          </a:xfrm>
          <a:prstGeom prst="rect">
            <a:avLst/>
          </a:prstGeom>
        </p:spPr>
        <p:txBody>
          <a:bodyPr>
            <a:noAutofit/>
          </a:bodyPr>
          <a:lstStyle>
            <a:lvl1pPr algn="l">
              <a:defRPr sz="3600" b="1">
                <a:solidFill>
                  <a:schemeClr val="bg1"/>
                </a:solidFill>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9600" y="1828800"/>
            <a:ext cx="10972800" cy="4572000"/>
          </a:xfrm>
          <a:prstGeom prst="rect">
            <a:avLst/>
          </a:prstGeom>
        </p:spPr>
        <p:txBody>
          <a:bodyPr/>
          <a:lstStyle>
            <a:lvl1pPr marL="0" indent="0">
              <a:spcAft>
                <a:spcPts val="0"/>
              </a:spcAft>
              <a:buFont typeface="Arial" panose="020B0604020202020204" pitchFamily="34" charset="0"/>
              <a:buNone/>
              <a:defRPr sz="2800">
                <a:solidFill>
                  <a:schemeClr val="tx1"/>
                </a:solidFill>
                <a:latin typeface="Century Gothic" panose="020B0502020202020204" pitchFamily="34" charset="0"/>
                <a:cs typeface="Arial" panose="020B0604020202020204" pitchFamily="34" charset="0"/>
              </a:defRPr>
            </a:lvl1pPr>
            <a:lvl2pPr>
              <a:buFont typeface="Arial" pitchFamily="34" charset="0"/>
              <a:buChar char="•"/>
              <a:defRPr sz="2400">
                <a:solidFill>
                  <a:schemeClr val="tx1"/>
                </a:solidFill>
                <a:latin typeface="Century Gothic" panose="020B0502020202020204" pitchFamily="34" charset="0"/>
                <a:cs typeface="Arial" panose="020B0604020202020204" pitchFamily="34" charset="0"/>
              </a:defRPr>
            </a:lvl2pPr>
            <a:lvl3pPr>
              <a:buFont typeface="Arial" pitchFamily="34" charset="0"/>
              <a:buChar char="•"/>
              <a:defRPr sz="2000">
                <a:solidFill>
                  <a:schemeClr val="tx1"/>
                </a:solidFill>
                <a:latin typeface="Century Gothic" panose="020B0502020202020204" pitchFamily="34" charset="0"/>
                <a:cs typeface="Arial" panose="020B0604020202020204" pitchFamily="34" charset="0"/>
              </a:defRPr>
            </a:lvl3pPr>
            <a:lvl4pPr>
              <a:buFont typeface="Arial" pitchFamily="34" charset="0"/>
              <a:buChar char="•"/>
              <a:defRPr sz="1800">
                <a:solidFill>
                  <a:schemeClr val="tx1"/>
                </a:solidFill>
                <a:latin typeface="Century Gothic" panose="020B0502020202020204" pitchFamily="34" charset="0"/>
                <a:cs typeface="Arial" panose="020B0604020202020204" pitchFamily="34" charset="0"/>
              </a:defRPr>
            </a:lvl4pPr>
            <a:lvl5pPr>
              <a:buFont typeface="Arial" pitchFamily="34" charset="0"/>
              <a:buChar char="•"/>
              <a:defRPr sz="1800">
                <a:solidFill>
                  <a:schemeClr val="tx1"/>
                </a:solidFill>
                <a:latin typeface="Century Gothic" panose="020B0502020202020204" pitchFamily="34" charset="0"/>
                <a:cs typeface="Arial" panose="020B0604020202020204" pitchFamily="34" charset="0"/>
              </a:defRPr>
            </a:lvl5pPr>
          </a:lstStyle>
          <a:p>
            <a:pPr lvl="0"/>
            <a:r>
              <a:rPr lang="en-US"/>
              <a:t>Click to edit Master text styles</a:t>
            </a:r>
          </a:p>
        </p:txBody>
      </p:sp>
      <p:sp>
        <p:nvSpPr>
          <p:cNvPr id="16" name="Rectangle 15">
            <a:extLst>
              <a:ext uri="{FF2B5EF4-FFF2-40B4-BE49-F238E27FC236}">
                <a16:creationId xmlns:a16="http://schemas.microsoft.com/office/drawing/2014/main" id="{68832EF1-7B06-418D-AE99-A0DD8BD4CE86}"/>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5">
            <a:extLst>
              <a:ext uri="{FF2B5EF4-FFF2-40B4-BE49-F238E27FC236}">
                <a16:creationId xmlns:a16="http://schemas.microsoft.com/office/drawing/2014/main" id="{B680500D-0D67-40B8-8146-19DB6169F308}"/>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10" name="Text Placeholder 5">
            <a:extLst>
              <a:ext uri="{FF2B5EF4-FFF2-40B4-BE49-F238E27FC236}">
                <a16:creationId xmlns:a16="http://schemas.microsoft.com/office/drawing/2014/main" id="{F4173BA2-DC84-4132-8D46-8DB8852C3417}"/>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549168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
        <p:nvSpPr>
          <p:cNvPr id="18" name="Rectangle 17">
            <a:extLst>
              <a:ext uri="{FF2B5EF4-FFF2-40B4-BE49-F238E27FC236}">
                <a16:creationId xmlns:a16="http://schemas.microsoft.com/office/drawing/2014/main" id="{EA4DD74E-6C13-4966-B54A-E14BD5D26BF5}"/>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a:extLst>
              <a:ext uri="{FF2B5EF4-FFF2-40B4-BE49-F238E27FC236}">
                <a16:creationId xmlns:a16="http://schemas.microsoft.com/office/drawing/2014/main" id="{679DEB20-0CA2-4234-9392-56B47322406A}"/>
              </a:ext>
            </a:extLst>
          </p:cNvPr>
          <p:cNvSpPr>
            <a:spLocks noGrp="1"/>
          </p:cNvSpPr>
          <p:nvPr>
            <p:ph type="title" hasCustomPrompt="1"/>
          </p:nvPr>
        </p:nvSpPr>
        <p:spPr>
          <a:xfrm>
            <a:off x="3022974" y="416744"/>
            <a:ext cx="8559425" cy="821289"/>
          </a:xfrm>
          <a:prstGeom prst="rect">
            <a:avLst/>
          </a:prstGeom>
        </p:spPr>
        <p:txBody>
          <a:bodyPr>
            <a:noAutofit/>
          </a:bodyPr>
          <a:lstStyle>
            <a:lvl1pPr algn="l">
              <a:defRPr sz="3600" b="1">
                <a:solidFill>
                  <a:schemeClr val="bg1"/>
                </a:solidFill>
                <a:effectLst/>
                <a:latin typeface="Arial" panose="020B0604020202020204" pitchFamily="34" charset="0"/>
                <a:cs typeface="Arial" panose="020B0604020202020204" pitchFamily="34" charset="0"/>
              </a:defRPr>
            </a:lvl1pPr>
          </a:lstStyle>
          <a:p>
            <a:r>
              <a:rPr lang="en-US" dirty="0"/>
              <a:t>Click to edit title</a:t>
            </a:r>
          </a:p>
        </p:txBody>
      </p:sp>
      <p:sp>
        <p:nvSpPr>
          <p:cNvPr id="20" name="Slide Number Placeholder 5">
            <a:extLst>
              <a:ext uri="{FF2B5EF4-FFF2-40B4-BE49-F238E27FC236}">
                <a16:creationId xmlns:a16="http://schemas.microsoft.com/office/drawing/2014/main" id="{6FA5957F-DFC9-45A3-BB2D-2B1F7C9CD068}"/>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9" name="Text Placeholder 5">
            <a:extLst>
              <a:ext uri="{FF2B5EF4-FFF2-40B4-BE49-F238E27FC236}">
                <a16:creationId xmlns:a16="http://schemas.microsoft.com/office/drawing/2014/main" id="{E9A225D7-C20B-4B14-B1EE-8DD5D85BCB6A}"/>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151424441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
        <p:nvSpPr>
          <p:cNvPr id="7" name="Content Placeholder 2"/>
          <p:cNvSpPr>
            <a:spLocks noGrp="1"/>
          </p:cNvSpPr>
          <p:nvPr>
            <p:ph idx="1" hasCustomPrompt="1"/>
          </p:nvPr>
        </p:nvSpPr>
        <p:spPr>
          <a:xfrm>
            <a:off x="609600" y="1828800"/>
            <a:ext cx="10972800" cy="4572000"/>
          </a:xfrm>
          <a:prstGeom prst="rect">
            <a:avLst/>
          </a:prstGeom>
        </p:spPr>
        <p:txBody>
          <a:bodyPr/>
          <a:lstStyle>
            <a:lvl1pPr>
              <a:spcAft>
                <a:spcPts val="0"/>
              </a:spcAft>
              <a:buFont typeface="Arial" pitchFamily="34" charset="0"/>
              <a:buChar char="•"/>
              <a:defRPr sz="2800">
                <a:solidFill>
                  <a:schemeClr val="tx1"/>
                </a:solidFill>
                <a:latin typeface="Century Gothic" panose="020B0502020202020204" pitchFamily="34" charset="0"/>
                <a:cs typeface="Arial" panose="020B0604020202020204" pitchFamily="34" charset="0"/>
              </a:defRPr>
            </a:lvl1pPr>
            <a:lvl2pPr>
              <a:buFont typeface="Arial" pitchFamily="34" charset="0"/>
              <a:buChar char="•"/>
              <a:defRPr sz="2400">
                <a:solidFill>
                  <a:schemeClr val="tx1"/>
                </a:solidFill>
                <a:latin typeface="Century Gothic" panose="020B0502020202020204" pitchFamily="34" charset="0"/>
                <a:cs typeface="Arial" panose="020B0604020202020204" pitchFamily="34" charset="0"/>
              </a:defRPr>
            </a:lvl2pPr>
            <a:lvl3pPr>
              <a:buFont typeface="Arial" pitchFamily="34" charset="0"/>
              <a:buChar char="•"/>
              <a:defRPr sz="2000">
                <a:solidFill>
                  <a:schemeClr val="tx1"/>
                </a:solidFill>
                <a:latin typeface="Century Gothic" panose="020B0502020202020204" pitchFamily="34" charset="0"/>
                <a:cs typeface="Arial" panose="020B0604020202020204" pitchFamily="34" charset="0"/>
              </a:defRPr>
            </a:lvl3pPr>
            <a:lvl4pPr>
              <a:buFont typeface="Arial" pitchFamily="34" charset="0"/>
              <a:buChar char="•"/>
              <a:defRPr sz="1800">
                <a:solidFill>
                  <a:schemeClr val="tx1"/>
                </a:solidFill>
                <a:latin typeface="Century Gothic" panose="020B0502020202020204" pitchFamily="34" charset="0"/>
                <a:cs typeface="Arial" panose="020B0604020202020204" pitchFamily="34" charset="0"/>
              </a:defRPr>
            </a:lvl4pPr>
            <a:lvl5pPr>
              <a:buFont typeface="Arial" pitchFamily="34" charset="0"/>
              <a:buChar char="•"/>
              <a:defRPr sz="1800">
                <a:solidFill>
                  <a:schemeClr val="tx1"/>
                </a:solidFill>
                <a:latin typeface="Century Gothic" panose="020B0502020202020204" pitchFamily="34" charset="0"/>
                <a:cs typeface="Arial" panose="020B0604020202020204" pitchFamily="34"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10384D1C-36C9-4294-8547-7343F769C94E}"/>
              </a:ext>
            </a:extLst>
          </p:cNvPr>
          <p:cNvSpPr/>
          <p:nvPr/>
        </p:nvSpPr>
        <p:spPr>
          <a:xfrm>
            <a:off x="0" y="6416842"/>
            <a:ext cx="12191999" cy="1328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5">
            <a:extLst>
              <a:ext uri="{FF2B5EF4-FFF2-40B4-BE49-F238E27FC236}">
                <a16:creationId xmlns:a16="http://schemas.microsoft.com/office/drawing/2014/main" id="{9D19AAD7-9813-40D1-9BFE-4347AF04E51D}"/>
              </a:ext>
            </a:extLst>
          </p:cNvPr>
          <p:cNvSpPr>
            <a:spLocks noGrp="1"/>
          </p:cNvSpPr>
          <p:nvPr>
            <p:ph type="sldNum" sz="quarter" idx="10"/>
          </p:nvPr>
        </p:nvSpPr>
        <p:spPr>
          <a:xfrm>
            <a:off x="10427109" y="6563841"/>
            <a:ext cx="1371600" cy="152400"/>
          </a:xfrm>
          <a:prstGeom prst="rect">
            <a:avLst/>
          </a:prstGeom>
        </p:spPr>
        <p:txBody>
          <a:bodyPr/>
          <a:lstStyle>
            <a:lvl1pPr algn="r" fontAlgn="auto">
              <a:spcBef>
                <a:spcPts val="0"/>
              </a:spcBef>
              <a:spcAft>
                <a:spcPts val="0"/>
              </a:spcAft>
              <a:defRPr sz="1200" b="1">
                <a:solidFill>
                  <a:schemeClr val="tx1"/>
                </a:solidFill>
                <a:latin typeface="Arial" panose="020B0604020202020204" pitchFamily="34" charset="0"/>
                <a:cs typeface="Arial" panose="020B0604020202020204" pitchFamily="34" charset="0"/>
              </a:defRPr>
            </a:lvl1pPr>
          </a:lstStyle>
          <a:p>
            <a:fld id="{FB7F4B13-C573-4D3F-A848-F946315BFCEB}" type="slidenum">
              <a:rPr lang="en-US" smtClean="0"/>
              <a:t>‹#›</a:t>
            </a:fld>
            <a:endParaRPr lang="en-US"/>
          </a:p>
        </p:txBody>
      </p:sp>
      <p:sp>
        <p:nvSpPr>
          <p:cNvPr id="10" name="Text Placeholder 5">
            <a:extLst>
              <a:ext uri="{FF2B5EF4-FFF2-40B4-BE49-F238E27FC236}">
                <a16:creationId xmlns:a16="http://schemas.microsoft.com/office/drawing/2014/main" id="{CFEE743F-64A6-48FD-9463-5A52B24E8D3B}"/>
              </a:ext>
            </a:extLst>
          </p:cNvPr>
          <p:cNvSpPr>
            <a:spLocks noGrp="1"/>
          </p:cNvSpPr>
          <p:nvPr>
            <p:ph type="body" sz="quarter" idx="11"/>
          </p:nvPr>
        </p:nvSpPr>
        <p:spPr>
          <a:xfrm>
            <a:off x="134936" y="6546184"/>
            <a:ext cx="5961064" cy="311815"/>
          </a:xfrm>
          <a:prstGeom prst="rect">
            <a:avLst/>
          </a:prstGeom>
        </p:spPr>
        <p:txBody>
          <a:bodyPr/>
          <a:lstStyle>
            <a:lvl1pPr marL="0" indent="0">
              <a:buFontTx/>
              <a:buNone/>
              <a:defRPr sz="1200" baseline="0">
                <a:solidFill>
                  <a:schemeClr val="tx1"/>
                </a:solidFill>
                <a:latin typeface="Arial" panose="020B0604020202020204" pitchFamily="34" charset="0"/>
                <a:cs typeface="Arial" panose="020B0604020202020204" pitchFamily="34" charset="0"/>
              </a:defRPr>
            </a:lvl1pPr>
            <a:lvl2pPr marL="457200" indent="0">
              <a:buFontTx/>
              <a:buNone/>
              <a:defRPr sz="800">
                <a:latin typeface="Century Gothic" pitchFamily="34" charset="0"/>
              </a:defRPr>
            </a:lvl2pPr>
            <a:lvl3pPr marL="914400" indent="0">
              <a:buFontTx/>
              <a:buNone/>
              <a:defRPr sz="800">
                <a:latin typeface="Century Gothic" pitchFamily="34" charset="0"/>
              </a:defRPr>
            </a:lvl3pPr>
            <a:lvl4pPr marL="1371600" indent="0">
              <a:buFontTx/>
              <a:buNone/>
              <a:defRPr sz="800">
                <a:latin typeface="Century Gothic" pitchFamily="34" charset="0"/>
              </a:defRPr>
            </a:lvl4pPr>
            <a:lvl5pPr marL="1828800" indent="0">
              <a:buFontTx/>
              <a:buNone/>
              <a:defRPr sz="800">
                <a:latin typeface="Century Gothic" pitchFamily="34" charset="0"/>
              </a:defRPr>
            </a:lvl5pPr>
          </a:lstStyle>
          <a:p>
            <a:pPr lvl="0"/>
            <a:r>
              <a:rPr lang="en-US"/>
              <a:t>Click to edit Master text styles</a:t>
            </a:r>
          </a:p>
        </p:txBody>
      </p:sp>
    </p:spTree>
    <p:extLst>
      <p:ext uri="{BB962C8B-B14F-4D97-AF65-F5344CB8AC3E}">
        <p14:creationId xmlns:p14="http://schemas.microsoft.com/office/powerpoint/2010/main" val="425323919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335E4-75D8-C1A0-7A65-CFEF25828D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30F9C1-3B89-57A3-EA91-1C1759B7D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42689F-1CC2-A45B-4099-80CC0FB68E36}"/>
              </a:ext>
            </a:extLst>
          </p:cNvPr>
          <p:cNvSpPr>
            <a:spLocks noGrp="1"/>
          </p:cNvSpPr>
          <p:nvPr>
            <p:ph type="dt" sz="half" idx="10"/>
          </p:nvPr>
        </p:nvSpPr>
        <p:spPr/>
        <p:txBody>
          <a:bodyPr/>
          <a:lstStyle/>
          <a:p>
            <a:fld id="{6B93AC10-94B2-4A92-90B0-E7C5D1B26CA5}" type="datetimeFigureOut">
              <a:rPr lang="en-US" smtClean="0"/>
              <a:t>6/24/2025</a:t>
            </a:fld>
            <a:endParaRPr lang="en-US"/>
          </a:p>
        </p:txBody>
      </p:sp>
      <p:sp>
        <p:nvSpPr>
          <p:cNvPr id="5" name="Footer Placeholder 4">
            <a:extLst>
              <a:ext uri="{FF2B5EF4-FFF2-40B4-BE49-F238E27FC236}">
                <a16:creationId xmlns:a16="http://schemas.microsoft.com/office/drawing/2014/main" id="{F20E59A3-9BCD-25BB-24B3-92CA424D7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63201-C028-B0BF-8B6D-66796E59FDB1}"/>
              </a:ext>
            </a:extLst>
          </p:cNvPr>
          <p:cNvSpPr>
            <a:spLocks noGrp="1"/>
          </p:cNvSpPr>
          <p:nvPr>
            <p:ph type="sldNum" sz="quarter" idx="12"/>
          </p:nvPr>
        </p:nvSpPr>
        <p:spPr/>
        <p:txBody>
          <a:bodyPr/>
          <a:lstStyle/>
          <a:p>
            <a:fld id="{FB7F4B13-C573-4D3F-A848-F946315BFCEB}" type="slidenum">
              <a:rPr lang="en-US" smtClean="0"/>
              <a:t>‹#›</a:t>
            </a:fld>
            <a:endParaRPr lang="en-US"/>
          </a:p>
        </p:txBody>
      </p:sp>
    </p:spTree>
    <p:extLst>
      <p:ext uri="{BB962C8B-B14F-4D97-AF65-F5344CB8AC3E}">
        <p14:creationId xmlns:p14="http://schemas.microsoft.com/office/powerpoint/2010/main" val="57601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12C9-96F6-F111-A548-A8527C117E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77C534-B6E2-1CE2-7726-1BDC838CD0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6E31DA-5976-9865-613E-335DB8B59056}"/>
              </a:ext>
            </a:extLst>
          </p:cNvPr>
          <p:cNvSpPr>
            <a:spLocks noGrp="1"/>
          </p:cNvSpPr>
          <p:nvPr>
            <p:ph type="dt" sz="half" idx="10"/>
          </p:nvPr>
        </p:nvSpPr>
        <p:spPr/>
        <p:txBody>
          <a:bodyPr/>
          <a:lstStyle/>
          <a:p>
            <a:fld id="{6B93AC10-94B2-4A92-90B0-E7C5D1B26CA5}" type="datetimeFigureOut">
              <a:rPr lang="en-US" smtClean="0"/>
              <a:t>6/24/2025</a:t>
            </a:fld>
            <a:endParaRPr lang="en-US"/>
          </a:p>
        </p:txBody>
      </p:sp>
      <p:sp>
        <p:nvSpPr>
          <p:cNvPr id="5" name="Footer Placeholder 4">
            <a:extLst>
              <a:ext uri="{FF2B5EF4-FFF2-40B4-BE49-F238E27FC236}">
                <a16:creationId xmlns:a16="http://schemas.microsoft.com/office/drawing/2014/main" id="{C3C17B5A-0439-4429-B79B-FFDF47872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48AF5B-2076-E7FB-A7C0-4323E3693BFE}"/>
              </a:ext>
            </a:extLst>
          </p:cNvPr>
          <p:cNvSpPr>
            <a:spLocks noGrp="1"/>
          </p:cNvSpPr>
          <p:nvPr>
            <p:ph type="sldNum" sz="quarter" idx="12"/>
          </p:nvPr>
        </p:nvSpPr>
        <p:spPr/>
        <p:txBody>
          <a:bodyPr/>
          <a:lstStyle/>
          <a:p>
            <a:fld id="{FB7F4B13-C573-4D3F-A848-F946315BFCEB}" type="slidenum">
              <a:rPr lang="en-US" smtClean="0"/>
              <a:t>‹#›</a:t>
            </a:fld>
            <a:endParaRPr lang="en-US"/>
          </a:p>
        </p:txBody>
      </p:sp>
    </p:spTree>
    <p:extLst>
      <p:ext uri="{BB962C8B-B14F-4D97-AF65-F5344CB8AC3E}">
        <p14:creationId xmlns:p14="http://schemas.microsoft.com/office/powerpoint/2010/main" val="2139603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E272FF-3D3C-CFA5-D1C3-DF46392DA55E}"/>
              </a:ext>
            </a:extLst>
          </p:cNvPr>
          <p:cNvSpPr/>
          <p:nvPr/>
        </p:nvSpPr>
        <p:spPr>
          <a:xfrm>
            <a:off x="0" y="0"/>
            <a:ext cx="12191999" cy="1581665"/>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8CC973E8-3DD0-A557-CDF8-66AD4C28933F}"/>
              </a:ext>
            </a:extLst>
          </p:cNvPr>
          <p:cNvSpPr txBox="1">
            <a:spLocks/>
          </p:cNvSpPr>
          <p:nvPr/>
        </p:nvSpPr>
        <p:spPr>
          <a:xfrm>
            <a:off x="3022974" y="388542"/>
            <a:ext cx="8775735" cy="821289"/>
          </a:xfrm>
          <a:prstGeom prst="rect">
            <a:avLst/>
          </a:prstGeom>
        </p:spPr>
        <p:txBody>
          <a:bodyPr>
            <a:noAutofit/>
          </a:bodyPr>
          <a:lstStyle>
            <a:lvl1pPr algn="l" defTabSz="914400" rtl="0" eaLnBrk="1" latinLnBrk="0" hangingPunct="1">
              <a:spcBef>
                <a:spcPct val="0"/>
              </a:spcBef>
              <a:buNone/>
              <a:defRPr sz="3600" kern="1200">
                <a:solidFill>
                  <a:schemeClr val="bg1"/>
                </a:solidFill>
                <a:effectLst/>
                <a:latin typeface="Arial" panose="020B0604020202020204" pitchFamily="34" charset="0"/>
                <a:ea typeface="+mj-ea"/>
                <a:cs typeface="Arial" panose="020B0604020202020204" pitchFamily="34" charset="0"/>
              </a:defRPr>
            </a:lvl1pPr>
          </a:lstStyle>
          <a:p>
            <a:pPr algn="ctr"/>
            <a:r>
              <a:rPr lang="en-US" sz="3000" b="1" dirty="0"/>
              <a:t>National Council on Weights and Measures</a:t>
            </a:r>
          </a:p>
          <a:p>
            <a:pPr algn="ctr"/>
            <a:r>
              <a:rPr lang="en-US" sz="2000" b="0" i="1" dirty="0"/>
              <a:t>“That Equity May Prevail”</a:t>
            </a:r>
          </a:p>
        </p:txBody>
      </p:sp>
      <p:pic>
        <p:nvPicPr>
          <p:cNvPr id="6" name="Picture 5">
            <a:extLst>
              <a:ext uri="{FF2B5EF4-FFF2-40B4-BE49-F238E27FC236}">
                <a16:creationId xmlns:a16="http://schemas.microsoft.com/office/drawing/2014/main" id="{4273C9B7-03C7-1E65-6992-DF3C324CEDD2}"/>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540083" y="285780"/>
            <a:ext cx="935738" cy="935738"/>
          </a:xfrm>
          <a:prstGeom prst="rect">
            <a:avLst/>
          </a:prstGeom>
        </p:spPr>
      </p:pic>
      <p:pic>
        <p:nvPicPr>
          <p:cNvPr id="7" name="Picture 6">
            <a:extLst>
              <a:ext uri="{FF2B5EF4-FFF2-40B4-BE49-F238E27FC236}">
                <a16:creationId xmlns:a16="http://schemas.microsoft.com/office/drawing/2014/main" id="{DAB8FB00-F166-B8CB-8920-1DF82E161256}"/>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1726088" y="285780"/>
            <a:ext cx="935738" cy="935738"/>
          </a:xfrm>
          <a:prstGeom prst="rect">
            <a:avLst/>
          </a:prstGeom>
        </p:spPr>
      </p:pic>
    </p:spTree>
    <p:extLst>
      <p:ext uri="{BB962C8B-B14F-4D97-AF65-F5344CB8AC3E}">
        <p14:creationId xmlns:p14="http://schemas.microsoft.com/office/powerpoint/2010/main" val="2325836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fade/>
  </p:transition>
  <p:txStyles>
    <p:titleStyle>
      <a:lvl1pPr algn="ctr" defTabSz="914400" rtl="0" eaLnBrk="1" latinLnBrk="0" hangingPunct="1">
        <a:spcBef>
          <a:spcPct val="0"/>
        </a:spcBef>
        <a:buNone/>
        <a:defRPr sz="4400" b="0" i="1" kern="1200">
          <a:solidFill>
            <a:schemeClr val="tx2">
              <a:lumMod val="75000"/>
            </a:schemeClr>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C6626-7C06-C86D-D47D-39539010F172}"/>
              </a:ext>
            </a:extLst>
          </p:cNvPr>
          <p:cNvSpPr>
            <a:spLocks noGrp="1"/>
          </p:cNvSpPr>
          <p:nvPr>
            <p:ph type="title"/>
          </p:nvPr>
        </p:nvSpPr>
        <p:spPr>
          <a:xfrm>
            <a:off x="0" y="2611079"/>
            <a:ext cx="12192000" cy="1899077"/>
          </a:xfrm>
        </p:spPr>
        <p:txBody>
          <a:bodyPr/>
          <a:lstStyle/>
          <a:p>
            <a:pPr eaLnBrk="1" fontAlgn="auto" hangingPunct="1">
              <a:spcAft>
                <a:spcPts val="0"/>
              </a:spcAft>
              <a:defRPr/>
            </a:pPr>
            <a:r>
              <a:rPr lang="en-US" sz="8800" dirty="0">
                <a:solidFill>
                  <a:srgbClr val="003E7E"/>
                </a:solidFill>
              </a:rPr>
              <a:t>WELCOME!</a:t>
            </a:r>
          </a:p>
        </p:txBody>
      </p:sp>
      <p:sp>
        <p:nvSpPr>
          <p:cNvPr id="12291" name="Slide Number Placeholder 2">
            <a:extLst>
              <a:ext uri="{FF2B5EF4-FFF2-40B4-BE49-F238E27FC236}">
                <a16:creationId xmlns:a16="http://schemas.microsoft.com/office/drawing/2014/main" id="{5031E7BE-2A77-3BFB-FB93-6A0F723893D3}"/>
              </a:ext>
            </a:extLst>
          </p:cNvPr>
          <p:cNvSpPr>
            <a:spLocks noGrp="1" noChangeArrowheads="1"/>
          </p:cNvSpPr>
          <p:nvPr>
            <p:ph type="sldNum" sz="quarter" idx="12"/>
          </p:nvPr>
        </p:nvSpPr>
        <p:spPr bwMode="auto">
          <a:xfrm>
            <a:off x="10426700" y="6564313"/>
            <a:ext cx="1371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auto" hangingPunct="1">
              <a:spcBef>
                <a:spcPts val="0"/>
              </a:spcBef>
              <a:spcAft>
                <a:spcPts val="0"/>
              </a:spcAft>
              <a:defRPr sz="12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base">
              <a:spcBef>
                <a:spcPct val="0"/>
              </a:spcBef>
              <a:spcAft>
                <a:spcPct val="0"/>
              </a:spcAft>
              <a:defRPr/>
            </a:pPr>
            <a:fld id="{2DA337C0-A892-4D7D-BF26-81DB3DF62B91}" type="slidenum">
              <a:rPr lang="en-US" smtClean="0"/>
              <a:pPr fontAlgn="base">
                <a:spcBef>
                  <a:spcPct val="0"/>
                </a:spcBef>
                <a:spcAft>
                  <a:spcPct val="0"/>
                </a:spcAft>
                <a:defRPr/>
              </a:pPr>
              <a:t>1</a:t>
            </a:fld>
            <a:endParaRPr lang="en-US" altLang="en-US">
              <a:solidFill>
                <a:srgbClr val="000000"/>
              </a:solidFill>
              <a:latin typeface="Arial" panose="020B0604020202020204" pitchFamily="34" charset="0"/>
            </a:endParaRPr>
          </a:p>
        </p:txBody>
      </p:sp>
      <p:sp>
        <p:nvSpPr>
          <p:cNvPr id="12292" name="Text Placeholder 3">
            <a:extLst>
              <a:ext uri="{FF2B5EF4-FFF2-40B4-BE49-F238E27FC236}">
                <a16:creationId xmlns:a16="http://schemas.microsoft.com/office/drawing/2014/main" id="{8039D354-A8C1-4D4B-9E2C-3F3AAF6B3EF4}"/>
              </a:ext>
            </a:extLst>
          </p:cNvPr>
          <p:cNvSpPr>
            <a:spLocks noGrp="1" noChangeArrowheads="1"/>
          </p:cNvSpPr>
          <p:nvPr>
            <p:ph type="body" sz="quarter" idx="11"/>
          </p:nvPr>
        </p:nvSpPr>
        <p:spPr bwMode="auto">
          <a:xfrm>
            <a:off x="134938" y="6546850"/>
            <a:ext cx="5961062" cy="311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endParaRPr lang="en-US" altLang="en-US" dirty="0"/>
          </a:p>
        </p:txBody>
      </p:sp>
      <p:sp>
        <p:nvSpPr>
          <p:cNvPr id="6" name="TextBox 5">
            <a:extLst>
              <a:ext uri="{FF2B5EF4-FFF2-40B4-BE49-F238E27FC236}">
                <a16:creationId xmlns:a16="http://schemas.microsoft.com/office/drawing/2014/main" id="{45E870C7-8693-C2BB-1F79-9370F655E8DF}"/>
              </a:ext>
            </a:extLst>
          </p:cNvPr>
          <p:cNvSpPr txBox="1"/>
          <p:nvPr/>
        </p:nvSpPr>
        <p:spPr>
          <a:xfrm>
            <a:off x="1051034" y="1797266"/>
            <a:ext cx="10972800" cy="584775"/>
          </a:xfrm>
          <a:prstGeom prst="rect">
            <a:avLst/>
          </a:prstGeom>
          <a:noFill/>
        </p:spPr>
        <p:txBody>
          <a:bodyPr wrap="square">
            <a:spAutoFit/>
          </a:bodyPr>
          <a:lstStyle/>
          <a:p>
            <a:pPr algn="ctr"/>
            <a:r>
              <a:rPr lang="en-US" sz="3200" b="1" i="0" dirty="0">
                <a:solidFill>
                  <a:schemeClr val="tx2">
                    <a:lumMod val="75000"/>
                    <a:lumOff val="25000"/>
                  </a:schemeClr>
                </a:solidFill>
                <a:effectLst/>
                <a:latin typeface="IBM Plex Sans" panose="020B0503050203000203" pitchFamily="34" charset="0"/>
              </a:rPr>
              <a:t>Member Education and Mentorship Subcommittee </a:t>
            </a:r>
            <a:endParaRPr lang="en-US" sz="3200"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C7A4F-33C4-2CF6-EB0A-A615AAC33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4AEF5B-F9B3-8135-6607-C4CABC74B235}"/>
              </a:ext>
            </a:extLst>
          </p:cNvPr>
          <p:cNvSpPr>
            <a:spLocks noGrp="1"/>
          </p:cNvSpPr>
          <p:nvPr>
            <p:ph type="ctrTitle"/>
          </p:nvPr>
        </p:nvSpPr>
        <p:spPr>
          <a:xfrm>
            <a:off x="1197864" y="274319"/>
            <a:ext cx="10030968" cy="3025471"/>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D984C685-5464-606D-76AB-882CE340EB9B}"/>
              </a:ext>
            </a:extLst>
          </p:cNvPr>
          <p:cNvSpPr>
            <a:spLocks noGrp="1"/>
          </p:cNvSpPr>
          <p:nvPr>
            <p:ph type="subTitle" idx="1"/>
          </p:nvPr>
        </p:nvSpPr>
        <p:spPr>
          <a:xfrm>
            <a:off x="1524000" y="3866321"/>
            <a:ext cx="9144000" cy="2822713"/>
          </a:xfrm>
        </p:spPr>
        <p:txBody>
          <a:bodyPr>
            <a:normAutofit lnSpcReduction="10000"/>
          </a:bodyPr>
          <a:lstStyle/>
          <a:p>
            <a:r>
              <a:rPr lang="en-US" b="1" i="0" dirty="0">
                <a:solidFill>
                  <a:srgbClr val="202020"/>
                </a:solidFill>
                <a:effectLst/>
                <a:latin typeface="IBM Plex Sans" panose="020B0503050203000203" pitchFamily="34" charset="0"/>
              </a:rPr>
              <a:t>“How to Testify” at open hearings</a:t>
            </a:r>
          </a:p>
          <a:p>
            <a:endParaRPr lang="en-US" b="1" dirty="0">
              <a:solidFill>
                <a:srgbClr val="202020"/>
              </a:solidFill>
              <a:latin typeface="IBM Plex Sans" panose="020B0503050203000203" pitchFamily="34" charset="0"/>
            </a:endParaRPr>
          </a:p>
          <a:p>
            <a:r>
              <a:rPr lang="en-US" b="1" i="0" dirty="0">
                <a:solidFill>
                  <a:srgbClr val="202020"/>
                </a:solidFill>
                <a:effectLst/>
                <a:latin typeface="IBM Plex Sans" panose="020B0503050203000203" pitchFamily="34" charset="0"/>
              </a:rPr>
              <a:t>We have been working on some education to make people feel </a:t>
            </a:r>
          </a:p>
          <a:p>
            <a:r>
              <a:rPr lang="en-US" b="1" i="0" dirty="0">
                <a:solidFill>
                  <a:srgbClr val="202020"/>
                </a:solidFill>
                <a:effectLst/>
                <a:latin typeface="IBM Plex Sans" panose="020B0503050203000203" pitchFamily="34" charset="0"/>
              </a:rPr>
              <a:t>more comfortable when they get up to testify </a:t>
            </a:r>
          </a:p>
          <a:p>
            <a:r>
              <a:rPr lang="en-US" b="1" i="0" dirty="0">
                <a:solidFill>
                  <a:srgbClr val="202020"/>
                </a:solidFill>
                <a:effectLst/>
                <a:latin typeface="IBM Plex Sans" panose="020B0503050203000203" pitchFamily="34" charset="0"/>
              </a:rPr>
              <a:t>at open hearings for the 1</a:t>
            </a:r>
            <a:r>
              <a:rPr lang="en-US" b="1" i="0" baseline="30000" dirty="0">
                <a:solidFill>
                  <a:srgbClr val="202020"/>
                </a:solidFill>
                <a:effectLst/>
                <a:latin typeface="IBM Plex Sans" panose="020B0503050203000203" pitchFamily="34" charset="0"/>
              </a:rPr>
              <a:t>st</a:t>
            </a:r>
            <a:r>
              <a:rPr lang="en-US" b="1" i="0" dirty="0">
                <a:solidFill>
                  <a:srgbClr val="202020"/>
                </a:solidFill>
                <a:effectLst/>
                <a:latin typeface="IBM Plex Sans" panose="020B0503050203000203" pitchFamily="34" charset="0"/>
              </a:rPr>
              <a:t> time.</a:t>
            </a:r>
          </a:p>
          <a:p>
            <a:pPr algn="l"/>
            <a:br>
              <a:rPr lang="en-US" dirty="0"/>
            </a:br>
            <a:endParaRPr lang="en-US" b="1" dirty="0">
              <a:latin typeface="IBM Plex Sans" panose="020B0503050203000203" pitchFamily="34" charset="0"/>
            </a:endParaRPr>
          </a:p>
        </p:txBody>
      </p:sp>
    </p:spTree>
    <p:extLst>
      <p:ext uri="{BB962C8B-B14F-4D97-AF65-F5344CB8AC3E}">
        <p14:creationId xmlns:p14="http://schemas.microsoft.com/office/powerpoint/2010/main" val="46937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4FEA1-79E5-6F40-D995-EE5A131650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6AF67C-942F-8B84-35D9-7B064452391A}"/>
              </a:ext>
            </a:extLst>
          </p:cNvPr>
          <p:cNvSpPr>
            <a:spLocks noGrp="1"/>
          </p:cNvSpPr>
          <p:nvPr>
            <p:ph type="ctrTitle"/>
          </p:nvPr>
        </p:nvSpPr>
        <p:spPr>
          <a:xfrm>
            <a:off x="1197864" y="274320"/>
            <a:ext cx="10030968" cy="2906202"/>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1AFF060C-B5AC-EE26-6818-9F0CCE9B82FE}"/>
              </a:ext>
            </a:extLst>
          </p:cNvPr>
          <p:cNvSpPr>
            <a:spLocks noGrp="1"/>
          </p:cNvSpPr>
          <p:nvPr>
            <p:ph type="subTitle" idx="1"/>
          </p:nvPr>
        </p:nvSpPr>
        <p:spPr>
          <a:xfrm>
            <a:off x="1524000" y="2882348"/>
            <a:ext cx="9144000" cy="3701331"/>
          </a:xfrm>
        </p:spPr>
        <p:txBody>
          <a:bodyPr>
            <a:normAutofit fontScale="85000" lnSpcReduction="10000"/>
          </a:bodyPr>
          <a:lstStyle/>
          <a:p>
            <a:r>
              <a:rPr lang="en-US" b="1" dirty="0">
                <a:solidFill>
                  <a:srgbClr val="202020"/>
                </a:solidFill>
                <a:latin typeface="IBM Plex Sans" panose="020B0503050203000203" pitchFamily="34" charset="0"/>
              </a:rPr>
              <a:t>Tri-Fold Guide</a:t>
            </a:r>
            <a:endParaRPr lang="en-US" b="1" i="0" dirty="0">
              <a:solidFill>
                <a:srgbClr val="202020"/>
              </a:solidFill>
              <a:effectLst/>
              <a:latin typeface="IBM Plex Sans" panose="020B0503050203000203" pitchFamily="34" charset="0"/>
            </a:endParaRPr>
          </a:p>
          <a:p>
            <a:endParaRPr lang="en-US" b="1" dirty="0">
              <a:solidFill>
                <a:srgbClr val="202020"/>
              </a:solidFill>
              <a:latin typeface="IBM Plex Sans" panose="020B0503050203000203" pitchFamily="34" charset="0"/>
            </a:endParaRPr>
          </a:p>
          <a:p>
            <a:r>
              <a:rPr lang="en-US" b="1" i="0" dirty="0">
                <a:solidFill>
                  <a:srgbClr val="202020"/>
                </a:solidFill>
                <a:effectLst/>
                <a:latin typeface="IBM Plex Sans" panose="020B0503050203000203" pitchFamily="34" charset="0"/>
              </a:rPr>
              <a:t>We have been working on some education to make people feel more </a:t>
            </a:r>
          </a:p>
          <a:p>
            <a:r>
              <a:rPr lang="en-US" b="1" i="0" dirty="0">
                <a:solidFill>
                  <a:srgbClr val="202020"/>
                </a:solidFill>
                <a:effectLst/>
                <a:latin typeface="IBM Plex Sans" panose="020B0503050203000203" pitchFamily="34" charset="0"/>
              </a:rPr>
              <a:t>comfortable as new members.  One item to help in this goal is our </a:t>
            </a:r>
          </a:p>
          <a:p>
            <a:r>
              <a:rPr lang="en-US" b="1" i="0" dirty="0">
                <a:solidFill>
                  <a:srgbClr val="202020"/>
                </a:solidFill>
                <a:effectLst/>
                <a:latin typeface="IBM Plex Sans" panose="020B0503050203000203" pitchFamily="34" charset="0"/>
              </a:rPr>
              <a:t>“A Guide for New Members” Tri-fold.</a:t>
            </a:r>
          </a:p>
          <a:p>
            <a:endParaRPr lang="en-US" b="1" dirty="0">
              <a:solidFill>
                <a:srgbClr val="202020"/>
              </a:solidFill>
              <a:latin typeface="IBM Plex Sans" panose="020B0503050203000203" pitchFamily="34" charset="0"/>
            </a:endParaRPr>
          </a:p>
          <a:p>
            <a:r>
              <a:rPr lang="en-US" b="1" i="0" dirty="0">
                <a:solidFill>
                  <a:srgbClr val="202020"/>
                </a:solidFill>
                <a:effectLst/>
                <a:latin typeface="IBM Plex Sans" panose="020B0503050203000203" pitchFamily="34" charset="0"/>
              </a:rPr>
              <a:t>This Tri-fol</a:t>
            </a:r>
            <a:r>
              <a:rPr lang="en-US" b="1" dirty="0">
                <a:solidFill>
                  <a:srgbClr val="202020"/>
                </a:solidFill>
                <a:latin typeface="IBM Plex Sans" panose="020B0503050203000203" pitchFamily="34" charset="0"/>
              </a:rPr>
              <a:t>d will include simplified information on the NCWM </a:t>
            </a:r>
          </a:p>
          <a:p>
            <a:r>
              <a:rPr lang="en-US" b="1" dirty="0">
                <a:solidFill>
                  <a:srgbClr val="202020"/>
                </a:solidFill>
                <a:latin typeface="IBM Plex Sans" panose="020B0503050203000203" pitchFamily="34" charset="0"/>
              </a:rPr>
              <a:t>Purpose, How standards are made, Who shapes the standards, Standing </a:t>
            </a:r>
          </a:p>
          <a:p>
            <a:r>
              <a:rPr lang="en-US" b="1" dirty="0">
                <a:solidFill>
                  <a:srgbClr val="202020"/>
                </a:solidFill>
                <a:latin typeface="IBM Plex Sans" panose="020B0503050203000203" pitchFamily="34" charset="0"/>
              </a:rPr>
              <a:t>Committees, What to expect at meetings, &amp; How to get started</a:t>
            </a:r>
          </a:p>
          <a:p>
            <a:pPr algn="l"/>
            <a:br>
              <a:rPr lang="en-US" dirty="0"/>
            </a:br>
            <a:endParaRPr lang="en-US" b="1" dirty="0">
              <a:latin typeface="IBM Plex Sans" panose="020B0503050203000203" pitchFamily="34" charset="0"/>
            </a:endParaRPr>
          </a:p>
        </p:txBody>
      </p:sp>
    </p:spTree>
    <p:extLst>
      <p:ext uri="{BB962C8B-B14F-4D97-AF65-F5344CB8AC3E}">
        <p14:creationId xmlns:p14="http://schemas.microsoft.com/office/powerpoint/2010/main" val="1552899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06273-4B77-013F-4116-6571B68828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AF9222-FC54-42FE-0BB1-62B6462E1BE6}"/>
              </a:ext>
            </a:extLst>
          </p:cNvPr>
          <p:cNvSpPr>
            <a:spLocks noGrp="1"/>
          </p:cNvSpPr>
          <p:nvPr>
            <p:ph type="ctrTitle"/>
          </p:nvPr>
        </p:nvSpPr>
        <p:spPr>
          <a:xfrm>
            <a:off x="1197864" y="274319"/>
            <a:ext cx="10030968" cy="3273949"/>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46C2D3EE-79EC-61AE-1DB5-E6D03F5F7D03}"/>
              </a:ext>
            </a:extLst>
          </p:cNvPr>
          <p:cNvSpPr>
            <a:spLocks noGrp="1"/>
          </p:cNvSpPr>
          <p:nvPr>
            <p:ph type="subTitle" idx="1"/>
          </p:nvPr>
        </p:nvSpPr>
        <p:spPr>
          <a:xfrm>
            <a:off x="1524000" y="3309730"/>
            <a:ext cx="9144000" cy="3273949"/>
          </a:xfrm>
        </p:spPr>
        <p:txBody>
          <a:bodyPr>
            <a:normAutofit fontScale="92500" lnSpcReduction="10000"/>
          </a:bodyPr>
          <a:lstStyle/>
          <a:p>
            <a:endParaRPr lang="en-US" b="1" dirty="0">
              <a:solidFill>
                <a:srgbClr val="202020"/>
              </a:solidFill>
              <a:latin typeface="IBM Plex Sans" panose="020B0503050203000203" pitchFamily="34" charset="0"/>
            </a:endParaRPr>
          </a:p>
          <a:p>
            <a:r>
              <a:rPr lang="en-US" b="1" i="0" dirty="0">
                <a:solidFill>
                  <a:srgbClr val="202020"/>
                </a:solidFill>
                <a:effectLst/>
                <a:latin typeface="IBM Plex Sans" panose="020B0503050203000203" pitchFamily="34" charset="0"/>
              </a:rPr>
              <a:t>We have been working on several educational presentations and handouts.  We hope to have them most of them available on the NCWM Website under our Subcommittee section and in other appropriate spots.</a:t>
            </a:r>
          </a:p>
          <a:p>
            <a:endParaRPr lang="en-US" b="1" dirty="0">
              <a:solidFill>
                <a:srgbClr val="202020"/>
              </a:solidFill>
              <a:latin typeface="IBM Plex Sans" panose="020B0503050203000203" pitchFamily="34" charset="0"/>
            </a:endParaRPr>
          </a:p>
          <a:p>
            <a:endParaRPr lang="en-US" b="1" i="0" dirty="0">
              <a:solidFill>
                <a:srgbClr val="202020"/>
              </a:solidFill>
              <a:effectLst/>
              <a:latin typeface="IBM Plex Sans" panose="020B0503050203000203" pitchFamily="34" charset="0"/>
            </a:endParaRPr>
          </a:p>
          <a:p>
            <a:pPr algn="l"/>
            <a:br>
              <a:rPr lang="en-US" dirty="0"/>
            </a:br>
            <a:endParaRPr lang="en-US" b="1" dirty="0">
              <a:latin typeface="IBM Plex Sans" panose="020B0503050203000203" pitchFamily="34" charset="0"/>
            </a:endParaRPr>
          </a:p>
        </p:txBody>
      </p:sp>
    </p:spTree>
    <p:extLst>
      <p:ext uri="{BB962C8B-B14F-4D97-AF65-F5344CB8AC3E}">
        <p14:creationId xmlns:p14="http://schemas.microsoft.com/office/powerpoint/2010/main" val="2632691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F7973-931D-AFF0-DB32-DD9715E34A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AD14F5-EB7D-DC65-C2B3-42A3EA197648}"/>
              </a:ext>
            </a:extLst>
          </p:cNvPr>
          <p:cNvSpPr>
            <a:spLocks noGrp="1"/>
          </p:cNvSpPr>
          <p:nvPr>
            <p:ph type="ctrTitle"/>
          </p:nvPr>
        </p:nvSpPr>
        <p:spPr>
          <a:xfrm>
            <a:off x="1197864" y="274320"/>
            <a:ext cx="10030968" cy="1645920"/>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168FDBB1-1797-5899-5A67-8A7C1781ACB3}"/>
              </a:ext>
            </a:extLst>
          </p:cNvPr>
          <p:cNvSpPr>
            <a:spLocks noGrp="1"/>
          </p:cNvSpPr>
          <p:nvPr>
            <p:ph type="subTitle" idx="1"/>
          </p:nvPr>
        </p:nvSpPr>
        <p:spPr>
          <a:xfrm>
            <a:off x="1524000" y="3568148"/>
            <a:ext cx="9144000" cy="3289851"/>
          </a:xfrm>
        </p:spPr>
        <p:txBody>
          <a:bodyPr>
            <a:normAutofit fontScale="92500" lnSpcReduction="10000"/>
          </a:bodyPr>
          <a:lstStyle/>
          <a:p>
            <a:r>
              <a:rPr lang="en-US" b="1" dirty="0">
                <a:solidFill>
                  <a:srgbClr val="202020"/>
                </a:solidFill>
                <a:latin typeface="IBM Plex Sans" panose="020B0503050203000203" pitchFamily="34" charset="0"/>
              </a:rPr>
              <a:t>Form 15</a:t>
            </a:r>
            <a:endParaRPr lang="en-US" b="1" i="0" dirty="0">
              <a:solidFill>
                <a:srgbClr val="202020"/>
              </a:solidFill>
              <a:effectLst/>
              <a:latin typeface="IBM Plex Sans" panose="020B0503050203000203" pitchFamily="34" charset="0"/>
            </a:endParaRPr>
          </a:p>
          <a:p>
            <a:endParaRPr lang="en-US" b="1" dirty="0">
              <a:solidFill>
                <a:srgbClr val="202020"/>
              </a:solidFill>
              <a:latin typeface="IBM Plex Sans" panose="020B0503050203000203" pitchFamily="34" charset="0"/>
            </a:endParaRPr>
          </a:p>
          <a:p>
            <a:r>
              <a:rPr lang="en-US" b="1" i="0" dirty="0">
                <a:solidFill>
                  <a:srgbClr val="202020"/>
                </a:solidFill>
                <a:effectLst/>
                <a:latin typeface="IBM Plex Sans" panose="020B0503050203000203" pitchFamily="34" charset="0"/>
              </a:rPr>
              <a:t>We have been working on finding ways to educate and simplify walking people through their experience in submitting a Form 15.</a:t>
            </a:r>
          </a:p>
          <a:p>
            <a:endParaRPr lang="en-US" b="1" i="0" dirty="0">
              <a:solidFill>
                <a:srgbClr val="202020"/>
              </a:solidFill>
              <a:effectLst/>
              <a:latin typeface="IBM Plex Sans" panose="020B0503050203000203" pitchFamily="34" charset="0"/>
            </a:endParaRPr>
          </a:p>
          <a:p>
            <a:endParaRPr lang="en-US" b="1" dirty="0">
              <a:solidFill>
                <a:srgbClr val="202020"/>
              </a:solidFill>
              <a:latin typeface="IBM Plex Sans" panose="020B0503050203000203" pitchFamily="34" charset="0"/>
            </a:endParaRPr>
          </a:p>
          <a:p>
            <a:endParaRPr lang="en-US" b="1" i="0" dirty="0">
              <a:solidFill>
                <a:srgbClr val="202020"/>
              </a:solidFill>
              <a:effectLst/>
              <a:latin typeface="IBM Plex Sans" panose="020B0503050203000203" pitchFamily="34" charset="0"/>
            </a:endParaRPr>
          </a:p>
          <a:p>
            <a:pPr algn="l"/>
            <a:br>
              <a:rPr lang="en-US" dirty="0"/>
            </a:br>
            <a:endParaRPr lang="en-US" b="1" dirty="0">
              <a:latin typeface="IBM Plex Sans" panose="020B0503050203000203" pitchFamily="34" charset="0"/>
            </a:endParaRPr>
          </a:p>
        </p:txBody>
      </p:sp>
      <p:sp>
        <p:nvSpPr>
          <p:cNvPr id="5" name="TextBox 4">
            <a:extLst>
              <a:ext uri="{FF2B5EF4-FFF2-40B4-BE49-F238E27FC236}">
                <a16:creationId xmlns:a16="http://schemas.microsoft.com/office/drawing/2014/main" id="{2F4CD84D-FDD1-B650-DFF1-AACD9C0D0004}"/>
              </a:ext>
            </a:extLst>
          </p:cNvPr>
          <p:cNvSpPr txBox="1"/>
          <p:nvPr/>
        </p:nvSpPr>
        <p:spPr>
          <a:xfrm>
            <a:off x="69574" y="2136064"/>
            <a:ext cx="12122426" cy="1077218"/>
          </a:xfrm>
          <a:prstGeom prst="rect">
            <a:avLst/>
          </a:prstGeom>
          <a:noFill/>
        </p:spPr>
        <p:txBody>
          <a:bodyPr wrap="square">
            <a:spAutoFit/>
          </a:bodyPr>
          <a:lstStyle/>
          <a:p>
            <a:pPr algn="ctr"/>
            <a:r>
              <a:rPr lang="en-US" sz="3200" b="1" i="0" dirty="0">
                <a:solidFill>
                  <a:schemeClr val="tx2">
                    <a:lumMod val="75000"/>
                    <a:lumOff val="25000"/>
                  </a:schemeClr>
                </a:solidFill>
                <a:effectLst/>
                <a:latin typeface="IBM Plex Sans" panose="020B0503050203000203" pitchFamily="34" charset="0"/>
              </a:rPr>
              <a:t>Member Education and Mentorship Subcommittee </a:t>
            </a:r>
            <a:br>
              <a:rPr lang="en-US" sz="3200" b="1" i="0" dirty="0">
                <a:solidFill>
                  <a:schemeClr val="tx2">
                    <a:lumMod val="75000"/>
                    <a:lumOff val="25000"/>
                  </a:schemeClr>
                </a:solidFill>
                <a:effectLst/>
                <a:latin typeface="IBM Plex Sans" panose="020B0503050203000203" pitchFamily="34" charset="0"/>
              </a:rPr>
            </a:br>
            <a:endParaRPr lang="en-US" sz="3200" dirty="0"/>
          </a:p>
        </p:txBody>
      </p:sp>
    </p:spTree>
    <p:extLst>
      <p:ext uri="{BB962C8B-B14F-4D97-AF65-F5344CB8AC3E}">
        <p14:creationId xmlns:p14="http://schemas.microsoft.com/office/powerpoint/2010/main" val="868899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75EF3-0F0E-1E93-4031-29921580AD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66AC2-EC11-0948-F01F-DC7A0B180753}"/>
              </a:ext>
            </a:extLst>
          </p:cNvPr>
          <p:cNvSpPr>
            <a:spLocks noGrp="1"/>
          </p:cNvSpPr>
          <p:nvPr>
            <p:ph type="ctrTitle"/>
          </p:nvPr>
        </p:nvSpPr>
        <p:spPr>
          <a:xfrm>
            <a:off x="1280160" y="274320"/>
            <a:ext cx="9948672" cy="1351280"/>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0A74656E-BBAC-1712-EB21-17EC3D15EA63}"/>
              </a:ext>
            </a:extLst>
          </p:cNvPr>
          <p:cNvSpPr>
            <a:spLocks noGrp="1"/>
          </p:cNvSpPr>
          <p:nvPr>
            <p:ph type="subTitle" idx="1"/>
          </p:nvPr>
        </p:nvSpPr>
        <p:spPr>
          <a:xfrm>
            <a:off x="1162877" y="2890558"/>
            <a:ext cx="9511749" cy="4146345"/>
          </a:xfrm>
        </p:spPr>
        <p:txBody>
          <a:bodyPr>
            <a:normAutofit fontScale="55000" lnSpcReduction="20000"/>
          </a:bodyPr>
          <a:lstStyle/>
          <a:p>
            <a:r>
              <a:rPr lang="en-US" sz="4000" b="1" dirty="0">
                <a:solidFill>
                  <a:srgbClr val="202020"/>
                </a:solidFill>
                <a:latin typeface="IBM Plex Sans" panose="020B0503050203000203" pitchFamily="34" charset="0"/>
              </a:rPr>
              <a:t>Annual and Interim Meetings</a:t>
            </a:r>
            <a:endParaRPr lang="en-US" sz="4000" b="1" i="0" dirty="0">
              <a:solidFill>
                <a:srgbClr val="202020"/>
              </a:solidFill>
              <a:effectLst/>
              <a:latin typeface="IBM Plex Sans" panose="020B0503050203000203" pitchFamily="34" charset="0"/>
            </a:endParaRPr>
          </a:p>
          <a:p>
            <a:endParaRPr lang="en-US" sz="4000" b="1" dirty="0">
              <a:solidFill>
                <a:srgbClr val="202020"/>
              </a:solidFill>
              <a:latin typeface="IBM Plex Sans" panose="020B0503050203000203" pitchFamily="34" charset="0"/>
            </a:endParaRPr>
          </a:p>
          <a:p>
            <a:r>
              <a:rPr lang="en-US" sz="4000" b="1" i="0" dirty="0">
                <a:solidFill>
                  <a:srgbClr val="202020"/>
                </a:solidFill>
                <a:effectLst/>
                <a:latin typeface="IBM Plex Sans" panose="020B0503050203000203" pitchFamily="34" charset="0"/>
              </a:rPr>
              <a:t>We will be having open meetings at all Annual and Interim meetings. </a:t>
            </a:r>
          </a:p>
          <a:p>
            <a:r>
              <a:rPr lang="en-US" sz="4000" b="1" i="0" dirty="0">
                <a:solidFill>
                  <a:srgbClr val="202020"/>
                </a:solidFill>
                <a:effectLst/>
                <a:latin typeface="IBM Plex Sans" panose="020B0503050203000203" pitchFamily="34" charset="0"/>
              </a:rPr>
              <a:t>At those meetings we will ask those in attendance, </a:t>
            </a:r>
          </a:p>
          <a:p>
            <a:r>
              <a:rPr lang="en-US" sz="4000" b="1" i="0" dirty="0">
                <a:solidFill>
                  <a:srgbClr val="202020"/>
                </a:solidFill>
                <a:effectLst/>
                <a:latin typeface="IBM Plex Sans" panose="020B0503050203000203" pitchFamily="34" charset="0"/>
              </a:rPr>
              <a:t>(that are not members of our committee)</a:t>
            </a:r>
          </a:p>
          <a:p>
            <a:r>
              <a:rPr lang="en-US" sz="4000" b="1" i="0" dirty="0">
                <a:solidFill>
                  <a:srgbClr val="202020"/>
                </a:solidFill>
                <a:effectLst/>
                <a:latin typeface="IBM Plex Sans" panose="020B0503050203000203" pitchFamily="34" charset="0"/>
              </a:rPr>
              <a:t>what their expectations are for us.  </a:t>
            </a:r>
          </a:p>
          <a:p>
            <a:endParaRPr lang="en-US" sz="4000" b="1" i="0" dirty="0">
              <a:solidFill>
                <a:srgbClr val="202020"/>
              </a:solidFill>
              <a:effectLst/>
              <a:latin typeface="IBM Plex Sans" panose="020B0503050203000203" pitchFamily="34" charset="0"/>
            </a:endParaRPr>
          </a:p>
          <a:p>
            <a:r>
              <a:rPr lang="en-US" sz="4000" b="1" i="0" dirty="0">
                <a:solidFill>
                  <a:srgbClr val="202020"/>
                </a:solidFill>
                <a:effectLst/>
                <a:latin typeface="IBM Plex Sans" panose="020B0503050203000203" pitchFamily="34" charset="0"/>
              </a:rPr>
              <a:t>We will also </a:t>
            </a:r>
          </a:p>
          <a:p>
            <a:r>
              <a:rPr lang="en-US" sz="4000" b="1" i="0" dirty="0">
                <a:solidFill>
                  <a:srgbClr val="202020"/>
                </a:solidFill>
                <a:effectLst/>
                <a:latin typeface="IBM Plex Sans" panose="020B0503050203000203" pitchFamily="34" charset="0"/>
              </a:rPr>
              <a:t>encourage ideas to improve and expand our education for all </a:t>
            </a:r>
          </a:p>
          <a:p>
            <a:r>
              <a:rPr lang="en-US" sz="4000" b="1" i="0" dirty="0">
                <a:solidFill>
                  <a:srgbClr val="202020"/>
                </a:solidFill>
                <a:effectLst/>
                <a:latin typeface="IBM Plex Sans" panose="020B0503050203000203" pitchFamily="34" charset="0"/>
              </a:rPr>
              <a:t>members and to improve mentorship.</a:t>
            </a:r>
          </a:p>
          <a:p>
            <a:endParaRPr lang="en-US" sz="4000" b="1" i="0" dirty="0">
              <a:solidFill>
                <a:srgbClr val="202020"/>
              </a:solidFill>
              <a:effectLst/>
              <a:latin typeface="IBM Plex Sans" panose="020B0503050203000203" pitchFamily="34" charset="0"/>
            </a:endParaRPr>
          </a:p>
          <a:p>
            <a:pPr algn="l"/>
            <a:br>
              <a:rPr lang="en-US" dirty="0"/>
            </a:br>
            <a:endParaRPr lang="en-US" b="1" dirty="0">
              <a:latin typeface="IBM Plex Sans" panose="020B0503050203000203" pitchFamily="34" charset="0"/>
            </a:endParaRPr>
          </a:p>
        </p:txBody>
      </p:sp>
      <p:sp>
        <p:nvSpPr>
          <p:cNvPr id="5" name="TextBox 4">
            <a:extLst>
              <a:ext uri="{FF2B5EF4-FFF2-40B4-BE49-F238E27FC236}">
                <a16:creationId xmlns:a16="http://schemas.microsoft.com/office/drawing/2014/main" id="{D28BD62B-5087-B667-281B-C73F903971B2}"/>
              </a:ext>
            </a:extLst>
          </p:cNvPr>
          <p:cNvSpPr txBox="1"/>
          <p:nvPr/>
        </p:nvSpPr>
        <p:spPr>
          <a:xfrm>
            <a:off x="178903" y="1719470"/>
            <a:ext cx="11857383" cy="1077218"/>
          </a:xfrm>
          <a:prstGeom prst="rect">
            <a:avLst/>
          </a:prstGeom>
          <a:noFill/>
        </p:spPr>
        <p:txBody>
          <a:bodyPr wrap="square">
            <a:spAutoFit/>
          </a:bodyPr>
          <a:lstStyle/>
          <a:p>
            <a:pPr algn="ctr"/>
            <a:r>
              <a:rPr lang="en-US" sz="3200" b="1" i="0" dirty="0">
                <a:solidFill>
                  <a:schemeClr val="tx2">
                    <a:lumMod val="75000"/>
                    <a:lumOff val="25000"/>
                  </a:schemeClr>
                </a:solidFill>
                <a:effectLst/>
                <a:latin typeface="IBM Plex Sans" panose="020B0503050203000203" pitchFamily="34" charset="0"/>
              </a:rPr>
              <a:t>Member Education and Mentorship Subcommittee </a:t>
            </a:r>
            <a:br>
              <a:rPr lang="en-US" sz="3200" b="1" i="0" dirty="0">
                <a:solidFill>
                  <a:schemeClr val="tx2">
                    <a:lumMod val="75000"/>
                    <a:lumOff val="25000"/>
                  </a:schemeClr>
                </a:solidFill>
                <a:effectLst/>
                <a:latin typeface="IBM Plex Sans" panose="020B0503050203000203" pitchFamily="34" charset="0"/>
              </a:rPr>
            </a:br>
            <a:endParaRPr lang="en-US" sz="3200" dirty="0"/>
          </a:p>
        </p:txBody>
      </p:sp>
    </p:spTree>
    <p:extLst>
      <p:ext uri="{BB962C8B-B14F-4D97-AF65-F5344CB8AC3E}">
        <p14:creationId xmlns:p14="http://schemas.microsoft.com/office/powerpoint/2010/main" val="2976605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FE96F-2A77-22F2-D3A0-1190B0B163AA}"/>
              </a:ext>
            </a:extLst>
          </p:cNvPr>
          <p:cNvSpPr>
            <a:spLocks noGrp="1"/>
          </p:cNvSpPr>
          <p:nvPr>
            <p:ph type="title"/>
          </p:nvPr>
        </p:nvSpPr>
        <p:spPr>
          <a:xfrm>
            <a:off x="0" y="2991678"/>
            <a:ext cx="12192000" cy="3448878"/>
          </a:xfrm>
        </p:spPr>
        <p:txBody>
          <a:bodyPr/>
          <a:lstStyle/>
          <a:p>
            <a:pPr eaLnBrk="1" fontAlgn="auto" hangingPunct="1">
              <a:spcAft>
                <a:spcPts val="0"/>
              </a:spcAft>
              <a:defRPr/>
            </a:pPr>
            <a:r>
              <a:rPr lang="en-US" sz="7200" dirty="0">
                <a:solidFill>
                  <a:srgbClr val="003E7E"/>
                </a:solidFill>
              </a:rPr>
              <a:t>Thank you!</a:t>
            </a:r>
            <a:br>
              <a:rPr lang="en-US" sz="7200" dirty="0">
                <a:solidFill>
                  <a:srgbClr val="003E7E"/>
                </a:solidFill>
              </a:rPr>
            </a:br>
            <a:r>
              <a:rPr lang="en-US" sz="7200" i="0" dirty="0">
                <a:solidFill>
                  <a:srgbClr val="003E7E"/>
                </a:solidFill>
              </a:rPr>
              <a:t>Questions?</a:t>
            </a:r>
          </a:p>
        </p:txBody>
      </p:sp>
      <p:sp>
        <p:nvSpPr>
          <p:cNvPr id="36867" name="Slide Number Placeholder 2">
            <a:extLst>
              <a:ext uri="{FF2B5EF4-FFF2-40B4-BE49-F238E27FC236}">
                <a16:creationId xmlns:a16="http://schemas.microsoft.com/office/drawing/2014/main" id="{DD9AF313-3121-14B2-692C-4F53C8B62984}"/>
              </a:ext>
            </a:extLst>
          </p:cNvPr>
          <p:cNvSpPr>
            <a:spLocks noGrp="1" noChangeArrowheads="1"/>
          </p:cNvSpPr>
          <p:nvPr>
            <p:ph type="sldNum" sz="quarter" idx="12"/>
          </p:nvPr>
        </p:nvSpPr>
        <p:spPr bwMode="auto">
          <a:xfrm>
            <a:off x="10426700" y="6564313"/>
            <a:ext cx="1371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auto" hangingPunct="1">
              <a:spcBef>
                <a:spcPts val="0"/>
              </a:spcBef>
              <a:spcAft>
                <a:spcPts val="0"/>
              </a:spcAft>
              <a:defRPr sz="12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base">
              <a:spcBef>
                <a:spcPct val="0"/>
              </a:spcBef>
              <a:spcAft>
                <a:spcPct val="0"/>
              </a:spcAft>
              <a:defRPr/>
            </a:pPr>
            <a:fld id="{2DA337C0-A892-4D7D-BF26-81DB3DF62B91}" type="slidenum">
              <a:rPr lang="en-US" smtClean="0"/>
              <a:pPr fontAlgn="base">
                <a:spcBef>
                  <a:spcPct val="0"/>
                </a:spcBef>
                <a:spcAft>
                  <a:spcPct val="0"/>
                </a:spcAft>
                <a:defRPr/>
              </a:pPr>
              <a:t>15</a:t>
            </a:fld>
            <a:endParaRPr lang="en-US" altLang="en-US">
              <a:solidFill>
                <a:srgbClr val="000000"/>
              </a:solidFill>
              <a:latin typeface="Arial" panose="020B0604020202020204" pitchFamily="34" charset="0"/>
            </a:endParaRPr>
          </a:p>
        </p:txBody>
      </p:sp>
      <p:sp>
        <p:nvSpPr>
          <p:cNvPr id="3" name="Text Placeholder 2">
            <a:extLst>
              <a:ext uri="{FF2B5EF4-FFF2-40B4-BE49-F238E27FC236}">
                <a16:creationId xmlns:a16="http://schemas.microsoft.com/office/drawing/2014/main" id="{445534A8-DA80-6AB6-E05D-8B51E2C94BD6}"/>
              </a:ext>
            </a:extLst>
          </p:cNvPr>
          <p:cNvSpPr>
            <a:spLocks noGrp="1"/>
          </p:cNvSpPr>
          <p:nvPr>
            <p:ph type="body" sz="quarter" idx="11"/>
          </p:nvPr>
        </p:nvSpPr>
        <p:spPr/>
        <p:txBody>
          <a:bodyPr/>
          <a:lstStyle/>
          <a:p>
            <a:endParaRPr lang="en-US"/>
          </a:p>
        </p:txBody>
      </p:sp>
      <p:sp>
        <p:nvSpPr>
          <p:cNvPr id="5" name="TextBox 4">
            <a:extLst>
              <a:ext uri="{FF2B5EF4-FFF2-40B4-BE49-F238E27FC236}">
                <a16:creationId xmlns:a16="http://schemas.microsoft.com/office/drawing/2014/main" id="{663D4285-720B-0020-533F-CDA272F528CD}"/>
              </a:ext>
            </a:extLst>
          </p:cNvPr>
          <p:cNvSpPr txBox="1"/>
          <p:nvPr/>
        </p:nvSpPr>
        <p:spPr>
          <a:xfrm>
            <a:off x="0" y="2077279"/>
            <a:ext cx="12095922" cy="1077218"/>
          </a:xfrm>
          <a:prstGeom prst="rect">
            <a:avLst/>
          </a:prstGeom>
          <a:noFill/>
        </p:spPr>
        <p:txBody>
          <a:bodyPr wrap="square">
            <a:spAutoFit/>
          </a:bodyPr>
          <a:lstStyle/>
          <a:p>
            <a:pPr algn="ctr"/>
            <a:r>
              <a:rPr lang="en-US" sz="3200" b="1" i="0" dirty="0">
                <a:solidFill>
                  <a:schemeClr val="tx2">
                    <a:lumMod val="75000"/>
                    <a:lumOff val="25000"/>
                  </a:schemeClr>
                </a:solidFill>
                <a:effectLst/>
                <a:latin typeface="IBM Plex Sans" panose="020B0503050203000203" pitchFamily="34" charset="0"/>
              </a:rPr>
              <a:t>Member Education and Mentorship Subcommittee </a:t>
            </a:r>
            <a:br>
              <a:rPr lang="en-US" sz="3200" b="1" i="0" dirty="0">
                <a:solidFill>
                  <a:schemeClr val="tx2">
                    <a:lumMod val="75000"/>
                    <a:lumOff val="25000"/>
                  </a:schemeClr>
                </a:solidFill>
                <a:effectLst/>
                <a:latin typeface="IBM Plex Sans" panose="020B0503050203000203" pitchFamily="34" charset="0"/>
              </a:rPr>
            </a:br>
            <a:endParaRPr lang="en-US" sz="3200"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F71DB-241F-56A1-494C-B86A47BCD313}"/>
              </a:ext>
            </a:extLst>
          </p:cNvPr>
          <p:cNvSpPr>
            <a:spLocks noGrp="1"/>
          </p:cNvSpPr>
          <p:nvPr>
            <p:ph type="title"/>
          </p:nvPr>
        </p:nvSpPr>
        <p:spPr>
          <a:xfrm>
            <a:off x="0" y="2290759"/>
            <a:ext cx="12192000" cy="3442714"/>
          </a:xfrm>
        </p:spPr>
        <p:txBody>
          <a:bodyPr/>
          <a:lstStyle/>
          <a:p>
            <a:pPr eaLnBrk="1" fontAlgn="auto" hangingPunct="1">
              <a:spcAft>
                <a:spcPts val="0"/>
              </a:spcAft>
              <a:defRPr/>
            </a:pPr>
            <a:r>
              <a:rPr lang="en-US" sz="5400" dirty="0">
                <a:solidFill>
                  <a:srgbClr val="003E7E"/>
                </a:solidFill>
              </a:rPr>
              <a:t>NCWM Annual Meeting</a:t>
            </a:r>
            <a:br>
              <a:rPr lang="en-US" sz="5400" dirty="0"/>
            </a:br>
            <a:br>
              <a:rPr lang="en-US" dirty="0"/>
            </a:br>
            <a:r>
              <a:rPr lang="en-US" sz="3200" dirty="0"/>
              <a:t>Brian Fuller</a:t>
            </a:r>
            <a:br>
              <a:rPr lang="en-US" sz="3200" dirty="0"/>
            </a:br>
            <a:br>
              <a:rPr lang="en-US" sz="2400" b="0" dirty="0"/>
            </a:br>
            <a:r>
              <a:rPr lang="en-US" sz="2800" dirty="0"/>
              <a:t>Member Education and Mentorship Subcommittee (MEMS)</a:t>
            </a:r>
            <a:br>
              <a:rPr lang="en-US" sz="2400" b="0" dirty="0"/>
            </a:br>
            <a:r>
              <a:rPr lang="en-US" sz="2400" dirty="0"/>
              <a:t>Professional Development Committee (PDC)</a:t>
            </a:r>
            <a:endParaRPr lang="en-US" sz="2800" dirty="0"/>
          </a:p>
        </p:txBody>
      </p:sp>
      <p:sp>
        <p:nvSpPr>
          <p:cNvPr id="11267" name="Slide Number Placeholder 2">
            <a:extLst>
              <a:ext uri="{FF2B5EF4-FFF2-40B4-BE49-F238E27FC236}">
                <a16:creationId xmlns:a16="http://schemas.microsoft.com/office/drawing/2014/main" id="{3E0E0C6F-2700-4551-969A-40DBD1F6F70E}"/>
              </a:ext>
            </a:extLst>
          </p:cNvPr>
          <p:cNvSpPr>
            <a:spLocks noGrp="1" noChangeArrowheads="1"/>
          </p:cNvSpPr>
          <p:nvPr>
            <p:ph type="sldNum" sz="quarter" idx="12"/>
          </p:nvPr>
        </p:nvSpPr>
        <p:spPr bwMode="auto">
          <a:xfrm>
            <a:off x="10426700" y="6564313"/>
            <a:ext cx="1371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auto" hangingPunct="1">
              <a:spcBef>
                <a:spcPts val="0"/>
              </a:spcBef>
              <a:spcAft>
                <a:spcPts val="0"/>
              </a:spcAft>
              <a:defRPr sz="12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base">
              <a:spcBef>
                <a:spcPct val="0"/>
              </a:spcBef>
              <a:spcAft>
                <a:spcPct val="0"/>
              </a:spcAft>
              <a:defRPr/>
            </a:pPr>
            <a:fld id="{2DA337C0-A892-4D7D-BF26-81DB3DF62B91}" type="slidenum">
              <a:rPr lang="en-US" smtClean="0"/>
              <a:pPr fontAlgn="base">
                <a:spcBef>
                  <a:spcPct val="0"/>
                </a:spcBef>
                <a:spcAft>
                  <a:spcPct val="0"/>
                </a:spcAft>
                <a:defRPr/>
              </a:pPr>
              <a:t>2</a:t>
            </a:fld>
            <a:endParaRPr lang="en-US" altLang="en-US">
              <a:solidFill>
                <a:srgbClr val="000000"/>
              </a:solidFill>
              <a:latin typeface="Arial" panose="020B0604020202020204" pitchFamily="34" charset="0"/>
            </a:endParaRPr>
          </a:p>
        </p:txBody>
      </p:sp>
      <p:sp>
        <p:nvSpPr>
          <p:cNvPr id="3" name="Text Placeholder 2">
            <a:extLst>
              <a:ext uri="{FF2B5EF4-FFF2-40B4-BE49-F238E27FC236}">
                <a16:creationId xmlns:a16="http://schemas.microsoft.com/office/drawing/2014/main" id="{8E07007F-C1E2-4D90-1A41-0273319AF3C4}"/>
              </a:ext>
            </a:extLst>
          </p:cNvPr>
          <p:cNvSpPr>
            <a:spLocks noGrp="1"/>
          </p:cNvSpPr>
          <p:nvPr>
            <p:ph type="body" sz="quarter" idx="11"/>
          </p:nvPr>
        </p:nvSpPr>
        <p:spPr/>
        <p:txBody>
          <a:bodyPr/>
          <a:lstStyle/>
          <a:p>
            <a:r>
              <a:rPr lang="en-US" dirty="0"/>
              <a:t>What is MEMS and what are they doing?</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104E-388B-F17A-2F22-3CCE87BB1E4B}"/>
              </a:ext>
            </a:extLst>
          </p:cNvPr>
          <p:cNvSpPr>
            <a:spLocks noGrp="1"/>
          </p:cNvSpPr>
          <p:nvPr>
            <p:ph type="ctrTitle"/>
          </p:nvPr>
        </p:nvSpPr>
        <p:spPr>
          <a:xfrm>
            <a:off x="1197864" y="1689652"/>
            <a:ext cx="10030968" cy="1649896"/>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09145AAD-BCE3-0E5F-EFC4-C53B631B8975}"/>
              </a:ext>
            </a:extLst>
          </p:cNvPr>
          <p:cNvSpPr>
            <a:spLocks noGrp="1"/>
          </p:cNvSpPr>
          <p:nvPr>
            <p:ph type="subTitle" idx="1"/>
          </p:nvPr>
        </p:nvSpPr>
        <p:spPr>
          <a:xfrm>
            <a:off x="1524000" y="2862470"/>
            <a:ext cx="9144000" cy="3826564"/>
          </a:xfrm>
        </p:spPr>
        <p:txBody>
          <a:bodyPr>
            <a:normAutofit/>
          </a:bodyPr>
          <a:lstStyle/>
          <a:p>
            <a:pPr algn="ctr"/>
            <a:r>
              <a:rPr lang="en-US" sz="2400" b="1" i="0" dirty="0">
                <a:solidFill>
                  <a:srgbClr val="202020"/>
                </a:solidFill>
                <a:effectLst/>
                <a:latin typeface="IBM Plex Sans" panose="020B0503050203000203" pitchFamily="34" charset="0"/>
              </a:rPr>
              <a:t>Scope:</a:t>
            </a:r>
            <a:br>
              <a:rPr lang="en-US" sz="2400" dirty="0"/>
            </a:br>
            <a:endParaRPr lang="en-US" sz="2400" dirty="0"/>
          </a:p>
          <a:p>
            <a:pPr algn="ctr"/>
            <a:r>
              <a:rPr lang="en-US" sz="2400" b="1" i="0" dirty="0">
                <a:solidFill>
                  <a:srgbClr val="202020"/>
                </a:solidFill>
                <a:effectLst/>
                <a:latin typeface="IBM Plex Sans" panose="020B0503050203000203" pitchFamily="34" charset="0"/>
              </a:rPr>
              <a:t>The scope of the Member Education and Mentorship </a:t>
            </a:r>
          </a:p>
          <a:p>
            <a:pPr algn="ctr"/>
            <a:r>
              <a:rPr lang="en-US" sz="2400" b="1" i="0" dirty="0">
                <a:solidFill>
                  <a:srgbClr val="202020"/>
                </a:solidFill>
                <a:effectLst/>
                <a:latin typeface="IBM Plex Sans" panose="020B0503050203000203" pitchFamily="34" charset="0"/>
              </a:rPr>
              <a:t>Subcommittee (MEMS) is to educate the body (with an </a:t>
            </a:r>
          </a:p>
          <a:p>
            <a:pPr algn="ctr"/>
            <a:r>
              <a:rPr lang="en-US" sz="2400" b="1" i="0" dirty="0">
                <a:solidFill>
                  <a:srgbClr val="202020"/>
                </a:solidFill>
                <a:effectLst/>
                <a:latin typeface="IBM Plex Sans" panose="020B0503050203000203" pitchFamily="34" charset="0"/>
              </a:rPr>
              <a:t>emphasis on new membership) of the National Council on </a:t>
            </a:r>
          </a:p>
          <a:p>
            <a:pPr algn="ctr"/>
            <a:r>
              <a:rPr lang="en-US" sz="2400" b="1" i="0" dirty="0">
                <a:solidFill>
                  <a:srgbClr val="202020"/>
                </a:solidFill>
                <a:effectLst/>
                <a:latin typeface="IBM Plex Sans" panose="020B0503050203000203" pitchFamily="34" charset="0"/>
              </a:rPr>
              <a:t>Weights and Measures processes and procedures. The </a:t>
            </a:r>
          </a:p>
          <a:p>
            <a:pPr algn="ctr"/>
            <a:r>
              <a:rPr lang="en-US" sz="2400" b="1" i="0" dirty="0">
                <a:solidFill>
                  <a:srgbClr val="202020"/>
                </a:solidFill>
                <a:effectLst/>
                <a:latin typeface="IBM Plex Sans" panose="020B0503050203000203" pitchFamily="34" charset="0"/>
              </a:rPr>
              <a:t>Subcommittee reports to the Professional Development </a:t>
            </a:r>
          </a:p>
          <a:p>
            <a:pPr algn="ctr"/>
            <a:r>
              <a:rPr lang="en-US" sz="2400" b="1" i="0" dirty="0">
                <a:solidFill>
                  <a:srgbClr val="202020"/>
                </a:solidFill>
                <a:effectLst/>
                <a:latin typeface="IBM Plex Sans" panose="020B0503050203000203" pitchFamily="34" charset="0"/>
              </a:rPr>
              <a:t>Committee (PDC) at intervals established by the PDC.</a:t>
            </a:r>
            <a:endParaRPr lang="en-US" sz="2400" b="1" dirty="0"/>
          </a:p>
        </p:txBody>
      </p:sp>
    </p:spTree>
    <p:extLst>
      <p:ext uri="{BB962C8B-B14F-4D97-AF65-F5344CB8AC3E}">
        <p14:creationId xmlns:p14="http://schemas.microsoft.com/office/powerpoint/2010/main" val="3240086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EBB3D-6E23-C92D-B6BC-32F7968144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2A4D1E-0DB1-F068-7FE6-3056B4AF0351}"/>
              </a:ext>
            </a:extLst>
          </p:cNvPr>
          <p:cNvSpPr>
            <a:spLocks noGrp="1"/>
          </p:cNvSpPr>
          <p:nvPr>
            <p:ph type="ctrTitle"/>
          </p:nvPr>
        </p:nvSpPr>
        <p:spPr>
          <a:xfrm>
            <a:off x="1197864" y="1441174"/>
            <a:ext cx="10030968" cy="1987826"/>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E52C898D-EB41-BC6F-9489-6ED0F07F2E05}"/>
              </a:ext>
            </a:extLst>
          </p:cNvPr>
          <p:cNvSpPr>
            <a:spLocks noGrp="1"/>
          </p:cNvSpPr>
          <p:nvPr>
            <p:ph type="subTitle" idx="1"/>
          </p:nvPr>
        </p:nvSpPr>
        <p:spPr>
          <a:xfrm>
            <a:off x="1524000" y="3279912"/>
            <a:ext cx="9144000" cy="3303768"/>
          </a:xfrm>
        </p:spPr>
        <p:txBody>
          <a:bodyPr>
            <a:normAutofit/>
          </a:bodyPr>
          <a:lstStyle/>
          <a:p>
            <a:r>
              <a:rPr lang="en-US" b="1" i="0" dirty="0">
                <a:solidFill>
                  <a:srgbClr val="202020"/>
                </a:solidFill>
                <a:effectLst/>
                <a:latin typeface="IBM Plex Sans" panose="020B0503050203000203" pitchFamily="34" charset="0"/>
              </a:rPr>
              <a:t>Purpose:</a:t>
            </a:r>
            <a:br>
              <a:rPr lang="en-US" dirty="0"/>
            </a:br>
            <a:endParaRPr lang="en-US" dirty="0"/>
          </a:p>
          <a:p>
            <a:r>
              <a:rPr lang="en-US" b="1" i="0" dirty="0">
                <a:solidFill>
                  <a:srgbClr val="202020"/>
                </a:solidFill>
                <a:effectLst/>
                <a:latin typeface="IBM Plex Sans" panose="020B0503050203000203" pitchFamily="34" charset="0"/>
              </a:rPr>
              <a:t>This Subcommittee provides education and mentorship on the </a:t>
            </a:r>
          </a:p>
          <a:p>
            <a:r>
              <a:rPr lang="en-US" b="1" i="0" dirty="0">
                <a:solidFill>
                  <a:srgbClr val="202020"/>
                </a:solidFill>
                <a:effectLst/>
                <a:latin typeface="IBM Plex Sans" panose="020B0503050203000203" pitchFamily="34" charset="0"/>
              </a:rPr>
              <a:t>processes and procedures of the NCWM to new and existing </a:t>
            </a:r>
          </a:p>
          <a:p>
            <a:r>
              <a:rPr lang="en-US" b="1" i="0" dirty="0">
                <a:solidFill>
                  <a:srgbClr val="202020"/>
                </a:solidFill>
                <a:effectLst/>
                <a:latin typeface="IBM Plex Sans" panose="020B0503050203000203" pitchFamily="34" charset="0"/>
              </a:rPr>
              <a:t>members to promote knowledge, foster participation, and </a:t>
            </a:r>
          </a:p>
          <a:p>
            <a:r>
              <a:rPr lang="en-US" b="1" i="0" dirty="0">
                <a:solidFill>
                  <a:srgbClr val="202020"/>
                </a:solidFill>
                <a:effectLst/>
                <a:latin typeface="IBM Plex Sans" panose="020B0503050203000203" pitchFamily="34" charset="0"/>
              </a:rPr>
              <a:t>increase membership engagement within the NCWM. </a:t>
            </a:r>
            <a:endParaRPr lang="en-US" b="1" dirty="0"/>
          </a:p>
        </p:txBody>
      </p:sp>
    </p:spTree>
    <p:extLst>
      <p:ext uri="{BB962C8B-B14F-4D97-AF65-F5344CB8AC3E}">
        <p14:creationId xmlns:p14="http://schemas.microsoft.com/office/powerpoint/2010/main" val="3929226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6E7FE-6C18-2C93-26E3-EABF7F8591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4EF3A0-FE48-0DE4-A965-A0FA2DA3A802}"/>
              </a:ext>
            </a:extLst>
          </p:cNvPr>
          <p:cNvSpPr>
            <a:spLocks noGrp="1"/>
          </p:cNvSpPr>
          <p:nvPr>
            <p:ph type="ctrTitle"/>
          </p:nvPr>
        </p:nvSpPr>
        <p:spPr>
          <a:xfrm>
            <a:off x="1197864" y="274320"/>
            <a:ext cx="10030968" cy="3264010"/>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4148AACC-91AD-410D-ACEA-618A7316068B}"/>
              </a:ext>
            </a:extLst>
          </p:cNvPr>
          <p:cNvSpPr>
            <a:spLocks noGrp="1"/>
          </p:cNvSpPr>
          <p:nvPr>
            <p:ph type="subTitle" idx="1"/>
          </p:nvPr>
        </p:nvSpPr>
        <p:spPr>
          <a:xfrm>
            <a:off x="1524000" y="3071191"/>
            <a:ext cx="9144000" cy="3657599"/>
          </a:xfrm>
        </p:spPr>
        <p:txBody>
          <a:bodyPr>
            <a:normAutofit/>
          </a:bodyPr>
          <a:lstStyle/>
          <a:p>
            <a:r>
              <a:rPr lang="en-US" b="1" i="0" dirty="0">
                <a:solidFill>
                  <a:srgbClr val="202020"/>
                </a:solidFill>
                <a:effectLst/>
                <a:latin typeface="IBM Plex Sans" panose="020B0503050203000203" pitchFamily="34" charset="0"/>
              </a:rPr>
              <a:t>Formation: </a:t>
            </a:r>
            <a:br>
              <a:rPr lang="en-US" dirty="0"/>
            </a:br>
            <a:endParaRPr lang="en-US" dirty="0"/>
          </a:p>
          <a:p>
            <a:r>
              <a:rPr lang="en-US" b="1" i="0" dirty="0">
                <a:solidFill>
                  <a:srgbClr val="202020"/>
                </a:solidFill>
                <a:effectLst/>
                <a:latin typeface="IBM Plex Sans" panose="020B0503050203000203" pitchFamily="34" charset="0"/>
              </a:rPr>
              <a:t>Subcommittee membership consists of up to 3 members from </a:t>
            </a:r>
          </a:p>
          <a:p>
            <a:r>
              <a:rPr lang="en-US" b="1" i="0" dirty="0">
                <a:solidFill>
                  <a:srgbClr val="202020"/>
                </a:solidFill>
                <a:effectLst/>
                <a:latin typeface="IBM Plex Sans" panose="020B0503050203000203" pitchFamily="34" charset="0"/>
              </a:rPr>
              <a:t>each region and up to 6 Associate Members. </a:t>
            </a:r>
          </a:p>
          <a:p>
            <a:r>
              <a:rPr lang="en-US" b="1" i="0" dirty="0">
                <a:solidFill>
                  <a:srgbClr val="202020"/>
                </a:solidFill>
                <a:effectLst/>
                <a:latin typeface="IBM Plex Sans" panose="020B0503050203000203" pitchFamily="34" charset="0"/>
              </a:rPr>
              <a:t>The Subcommittee will report to the PDC and will meet at </a:t>
            </a:r>
          </a:p>
          <a:p>
            <a:r>
              <a:rPr lang="en-US" b="1" i="0" dirty="0">
                <a:solidFill>
                  <a:srgbClr val="202020"/>
                </a:solidFill>
                <a:effectLst/>
                <a:latin typeface="IBM Plex Sans" panose="020B0503050203000203" pitchFamily="34" charset="0"/>
              </a:rPr>
              <a:t>least every national meeting. </a:t>
            </a:r>
            <a:endParaRPr lang="en-US" b="1" dirty="0"/>
          </a:p>
        </p:txBody>
      </p:sp>
    </p:spTree>
    <p:extLst>
      <p:ext uri="{BB962C8B-B14F-4D97-AF65-F5344CB8AC3E}">
        <p14:creationId xmlns:p14="http://schemas.microsoft.com/office/powerpoint/2010/main" val="54906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F0137-D023-1D21-EC2D-27BDE7AD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ED948B-E45E-170C-76EE-EA1C7820A499}"/>
              </a:ext>
            </a:extLst>
          </p:cNvPr>
          <p:cNvSpPr>
            <a:spLocks noGrp="1"/>
          </p:cNvSpPr>
          <p:nvPr>
            <p:ph type="ctrTitle"/>
          </p:nvPr>
        </p:nvSpPr>
        <p:spPr>
          <a:xfrm>
            <a:off x="1197864" y="1411356"/>
            <a:ext cx="10030968" cy="2017643"/>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A58C04CF-4464-2CE0-7DC3-64F0586CAD25}"/>
              </a:ext>
            </a:extLst>
          </p:cNvPr>
          <p:cNvSpPr>
            <a:spLocks noGrp="1"/>
          </p:cNvSpPr>
          <p:nvPr>
            <p:ph type="subTitle" idx="1"/>
          </p:nvPr>
        </p:nvSpPr>
        <p:spPr>
          <a:xfrm>
            <a:off x="1524000" y="3160642"/>
            <a:ext cx="9144000" cy="3423037"/>
          </a:xfrm>
        </p:spPr>
        <p:txBody>
          <a:bodyPr>
            <a:normAutofit/>
          </a:bodyPr>
          <a:lstStyle/>
          <a:p>
            <a:r>
              <a:rPr lang="en-US" b="1" i="0" dirty="0">
                <a:solidFill>
                  <a:srgbClr val="202020"/>
                </a:solidFill>
                <a:effectLst/>
                <a:latin typeface="IBM Plex Sans" panose="020B0503050203000203" pitchFamily="34" charset="0"/>
              </a:rPr>
              <a:t>Charge:</a:t>
            </a:r>
            <a:br>
              <a:rPr lang="en-US" dirty="0"/>
            </a:br>
            <a:endParaRPr lang="en-US" dirty="0"/>
          </a:p>
          <a:p>
            <a:r>
              <a:rPr lang="en-US" b="1" i="0" dirty="0">
                <a:solidFill>
                  <a:srgbClr val="202020"/>
                </a:solidFill>
                <a:effectLst/>
                <a:latin typeface="IBM Plex Sans" panose="020B0503050203000203" pitchFamily="34" charset="0"/>
              </a:rPr>
              <a:t>The Subcommittee will develop educational products and/or </a:t>
            </a:r>
          </a:p>
          <a:p>
            <a:r>
              <a:rPr lang="en-US" b="1" i="0" dirty="0">
                <a:solidFill>
                  <a:srgbClr val="202020"/>
                </a:solidFill>
                <a:effectLst/>
                <a:latin typeface="IBM Plex Sans" panose="020B0503050203000203" pitchFamily="34" charset="0"/>
              </a:rPr>
              <a:t>programs to educate the members on the processes, </a:t>
            </a:r>
          </a:p>
          <a:p>
            <a:r>
              <a:rPr lang="en-US" b="1" i="0" dirty="0">
                <a:solidFill>
                  <a:srgbClr val="202020"/>
                </a:solidFill>
                <a:effectLst/>
                <a:latin typeface="IBM Plex Sans" panose="020B0503050203000203" pitchFamily="34" charset="0"/>
              </a:rPr>
              <a:t>procedures, and policies of the NCWM. The Subcommittee </a:t>
            </a:r>
          </a:p>
          <a:p>
            <a:r>
              <a:rPr lang="en-US" b="1" i="0" dirty="0">
                <a:solidFill>
                  <a:srgbClr val="202020"/>
                </a:solidFill>
                <a:effectLst/>
                <a:latin typeface="IBM Plex Sans" panose="020B0503050203000203" pitchFamily="34" charset="0"/>
              </a:rPr>
              <a:t>members will mentor new members as appropriate, as well as </a:t>
            </a:r>
          </a:p>
          <a:p>
            <a:r>
              <a:rPr lang="en-US" b="1" i="0" dirty="0">
                <a:solidFill>
                  <a:srgbClr val="202020"/>
                </a:solidFill>
                <a:effectLst/>
                <a:latin typeface="IBM Plex Sans" panose="020B0503050203000203" pitchFamily="34" charset="0"/>
              </a:rPr>
              <a:t>answer questions from membership. </a:t>
            </a:r>
            <a:endParaRPr lang="en-US" b="1" dirty="0"/>
          </a:p>
        </p:txBody>
      </p:sp>
    </p:spTree>
    <p:extLst>
      <p:ext uri="{BB962C8B-B14F-4D97-AF65-F5344CB8AC3E}">
        <p14:creationId xmlns:p14="http://schemas.microsoft.com/office/powerpoint/2010/main" val="3831980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C766DD0C-B1B9-CD72-DF9F-24D404EEABE5}"/>
              </a:ext>
            </a:extLst>
          </p:cNvPr>
          <p:cNvSpPr>
            <a:spLocks noChangeArrowheads="1"/>
          </p:cNvSpPr>
          <p:nvPr/>
        </p:nvSpPr>
        <p:spPr bwMode="auto">
          <a:xfrm>
            <a:off x="5171440" y="3180080"/>
            <a:ext cx="3637279" cy="2075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tx1"/>
                </a:solidFill>
                <a:effectLst/>
                <a:latin typeface="Arial" panose="020B0604020202020204" pitchFamily="34" charset="0"/>
              </a:rPr>
              <a:t>Who is on this Subcommittee?</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3200" b="0" i="0" u="none" strike="noStrike" cap="none" normalizeH="0" baseline="0" dirty="0">
                <a:ln>
                  <a:noFill/>
                </a:ln>
                <a:solidFill>
                  <a:schemeClr val="tx1"/>
                </a:solidFill>
                <a:effectLst/>
                <a:latin typeface="Arial" panose="020B0604020202020204" pitchFamily="34" charset="0"/>
              </a:rPr>
            </a:b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ontent Placeholder 5">
            <a:extLst>
              <a:ext uri="{FF2B5EF4-FFF2-40B4-BE49-F238E27FC236}">
                <a16:creationId xmlns:a16="http://schemas.microsoft.com/office/drawing/2014/main" id="{4ED2BD70-0F52-35ED-A0CF-6DD80990ABEB}"/>
              </a:ext>
            </a:extLst>
          </p:cNvPr>
          <p:cNvGraphicFramePr>
            <a:graphicFrameLocks noGrp="1"/>
          </p:cNvGraphicFramePr>
          <p:nvPr>
            <p:ph idx="1"/>
          </p:nvPr>
        </p:nvGraphicFramePr>
        <p:xfrm>
          <a:off x="0" y="0"/>
          <a:ext cx="0" cy="0"/>
        </p:xfrm>
        <a:graphic>
          <a:graphicData uri="http://schemas.openxmlformats.org/drawingml/2006/table">
            <a:tbl>
              <a:tblPr firstRow="1" firstCol="1" bandRow="1">
                <a:tableStyleId>{5C22544A-7EE6-4342-B048-85BDC9FD1C3A}</a:tableStyleId>
              </a:tblPr>
              <a:tblGrid>
                <a:gridCol w="25400">
                  <a:extLst>
                    <a:ext uri="{9D8B030D-6E8A-4147-A177-3AD203B41FA5}">
                      <a16:colId xmlns:a16="http://schemas.microsoft.com/office/drawing/2014/main" val="3859382762"/>
                    </a:ext>
                  </a:extLst>
                </a:gridCol>
                <a:gridCol w="25400">
                  <a:extLst>
                    <a:ext uri="{9D8B030D-6E8A-4147-A177-3AD203B41FA5}">
                      <a16:colId xmlns:a16="http://schemas.microsoft.com/office/drawing/2014/main" val="3112275672"/>
                    </a:ext>
                  </a:extLst>
                </a:gridCol>
                <a:gridCol w="25400">
                  <a:extLst>
                    <a:ext uri="{9D8B030D-6E8A-4147-A177-3AD203B41FA5}">
                      <a16:colId xmlns:a16="http://schemas.microsoft.com/office/drawing/2014/main" val="3190995316"/>
                    </a:ext>
                  </a:extLst>
                </a:gridCol>
              </a:tblGrid>
              <a:tr h="0">
                <a:tc>
                  <a:txBody>
                    <a:bodyPr/>
                    <a:lstStyle/>
                    <a:p>
                      <a:pPr algn="r" fontAlgn="ctr"/>
                      <a:r>
                        <a:rPr lang="en-US" sz="100" u="none" strike="noStrike">
                          <a:effectLst/>
                        </a:rPr>
                        <a:t>Chair:</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Brian Fuller</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Iowa</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844309264"/>
                  </a:ext>
                </a:extLst>
              </a:tr>
              <a:tr h="0">
                <a:tc>
                  <a:txBody>
                    <a:bodyPr/>
                    <a:lstStyle/>
                    <a:p>
                      <a:pPr algn="r" fontAlgn="ctr"/>
                      <a:r>
                        <a:rPr lang="en-US" sz="100" u="none" strike="noStrike">
                          <a:effectLst/>
                        </a:rPr>
                        <a:t>Public Sector Members:</a:t>
                      </a:r>
                      <a:endParaRPr lang="en-US" sz="100" b="1" i="0" u="none" strike="noStrike">
                        <a:solidFill>
                          <a:srgbClr val="0277BD"/>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Cheryl Ayer</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New Hampshire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578598991"/>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Ethan Bogren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Westchester County, New York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53092026"/>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Scott Ferguson</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Michigan</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00636944"/>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Dave Finck</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Ohio</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839326385"/>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Paul Floyd</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Louisiana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536330805"/>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Miland Kofford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Utah</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198935668"/>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Margherita Lebsack</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San Luis Obispo County</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052030688"/>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Gary Milton</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Virginia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50556465"/>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Christina Osborn</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Texas</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88654428"/>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Brent Ricks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Montana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500950019"/>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Justin Rogers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Franklin County, Ohio</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23052810"/>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Jim Willis</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New York </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646808509"/>
                  </a:ext>
                </a:extLst>
              </a:tr>
              <a:tr h="0">
                <a:tc>
                  <a:txBody>
                    <a:bodyPr/>
                    <a:lstStyle/>
                    <a:p>
                      <a:pPr algn="r" fontAlgn="ctr"/>
                      <a:r>
                        <a:rPr lang="en-US" sz="100" u="none" strike="noStrike">
                          <a:effectLst/>
                        </a:rPr>
                        <a:t>Private Sector Members:</a:t>
                      </a:r>
                      <a:endParaRPr lang="en-US" sz="100" b="1" i="0" u="none" strike="noStrike">
                        <a:solidFill>
                          <a:srgbClr val="009666"/>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Jerry Buendel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Retired</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95619914"/>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Chuck Corr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a:effectLst/>
                        </a:rPr>
                        <a:t>Retired</a:t>
                      </a:r>
                      <a:endParaRPr lang="en-US" sz="1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579608552"/>
                  </a:ext>
                </a:extLst>
              </a:tr>
              <a:tr h="0">
                <a:tc>
                  <a:txBody>
                    <a:bodyPr/>
                    <a:lstStyle/>
                    <a:p>
                      <a:pPr algn="l" fontAlgn="t"/>
                      <a:r>
                        <a:rPr lang="en-US" sz="100" u="none" strike="noStrike">
                          <a:effectLst/>
                        </a:rPr>
                        <a:t> </a:t>
                      </a:r>
                      <a:endParaRPr lang="en-US" sz="100" b="1" i="0" u="none" strike="noStrike">
                        <a:solidFill>
                          <a:srgbClr val="000000"/>
                        </a:solidFill>
                        <a:effectLst/>
                        <a:latin typeface="Aptos" panose="020B0004020202020204" pitchFamily="34" charset="0"/>
                      </a:endParaRPr>
                    </a:p>
                  </a:txBody>
                  <a:tcPr marL="0" marR="0" marT="0" marB="0"/>
                </a:tc>
                <a:tc>
                  <a:txBody>
                    <a:bodyPr/>
                    <a:lstStyle/>
                    <a:p>
                      <a:pPr algn="l" fontAlgn="ctr"/>
                      <a:r>
                        <a:rPr lang="en-US" sz="100" u="none" strike="noStrike">
                          <a:effectLst/>
                        </a:rPr>
                        <a:t>Bob Murnane </a:t>
                      </a:r>
                      <a:endParaRPr lang="en-US" sz="1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00" u="none" strike="noStrike" dirty="0">
                          <a:effectLst/>
                        </a:rPr>
                        <a:t>Seraphin</a:t>
                      </a:r>
                      <a:endParaRPr lang="en-US" sz="100" b="1"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943244956"/>
                  </a:ext>
                </a:extLst>
              </a:tr>
            </a:tbl>
          </a:graphicData>
        </a:graphic>
      </p:graphicFrame>
      <p:sp>
        <p:nvSpPr>
          <p:cNvPr id="7" name="TextBox 6">
            <a:extLst>
              <a:ext uri="{FF2B5EF4-FFF2-40B4-BE49-F238E27FC236}">
                <a16:creationId xmlns:a16="http://schemas.microsoft.com/office/drawing/2014/main" id="{933C3C8E-CFCA-F710-84F6-C94766408828}"/>
              </a:ext>
            </a:extLst>
          </p:cNvPr>
          <p:cNvSpPr txBox="1"/>
          <p:nvPr/>
        </p:nvSpPr>
        <p:spPr>
          <a:xfrm>
            <a:off x="91440" y="1503680"/>
            <a:ext cx="5435601" cy="5489504"/>
          </a:xfrm>
          <a:prstGeom prst="rect">
            <a:avLst/>
          </a:prstGeom>
          <a:noFill/>
        </p:spPr>
        <p:txBody>
          <a:bodyPr wrap="square" rtlCol="0">
            <a:spAutoFit/>
          </a:bodyPr>
          <a:lstStyle/>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Public Sector Members:   Chair:   Brian Fuller, Iowa</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Cheryl Ayer, New Hampshire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Ethan Bogren, Westchester County, New York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Scott Ferguson, Michigan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David Finck, Ohio</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Paul Floyd, Louisiana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Miland Kofford, Utah</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Margherita Lebsack, San Luis Obispo County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Gary Milton, Virginia</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Christina Osborn, Texas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Brent Ricks, Montana</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Justin Rogers, Franklin County, Ohio</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Jim Willis, New York</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230F7CD-EBBC-4A67-5D36-726550E7A6EB}"/>
              </a:ext>
            </a:extLst>
          </p:cNvPr>
          <p:cNvSpPr txBox="1"/>
          <p:nvPr/>
        </p:nvSpPr>
        <p:spPr>
          <a:xfrm>
            <a:off x="8890000" y="1798320"/>
            <a:ext cx="3210560" cy="1658596"/>
          </a:xfrm>
          <a:prstGeom prst="rect">
            <a:avLst/>
          </a:prstGeom>
          <a:noFill/>
        </p:spPr>
        <p:txBody>
          <a:bodyPr wrap="square" rtlCol="0">
            <a:spAutoFit/>
          </a:bodyPr>
          <a:lstStyle/>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Public Sector Members: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Jerry Buendel , Retired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Chuck Corr, Retired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Bob Murnane, Seraphin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79008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3CC4A-1BCB-3774-B8BC-FA7E1356F8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6A4CD6-1E4A-29C7-26A4-C40089C42E7B}"/>
              </a:ext>
            </a:extLst>
          </p:cNvPr>
          <p:cNvSpPr>
            <a:spLocks noGrp="1"/>
          </p:cNvSpPr>
          <p:nvPr>
            <p:ph type="ctrTitle"/>
          </p:nvPr>
        </p:nvSpPr>
        <p:spPr>
          <a:xfrm>
            <a:off x="1197864" y="274320"/>
            <a:ext cx="10030968" cy="3085106"/>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06C5938E-39F1-0B59-04B7-F2A77FDB5964}"/>
              </a:ext>
            </a:extLst>
          </p:cNvPr>
          <p:cNvSpPr>
            <a:spLocks noGrp="1"/>
          </p:cNvSpPr>
          <p:nvPr>
            <p:ph type="subTitle" idx="1"/>
          </p:nvPr>
        </p:nvSpPr>
        <p:spPr>
          <a:xfrm>
            <a:off x="1524000" y="3240157"/>
            <a:ext cx="9144000" cy="3697355"/>
          </a:xfrm>
        </p:spPr>
        <p:txBody>
          <a:bodyPr>
            <a:normAutofit/>
          </a:bodyPr>
          <a:lstStyle/>
          <a:p>
            <a:r>
              <a:rPr lang="en-US" b="1" i="0" dirty="0">
                <a:solidFill>
                  <a:srgbClr val="202020"/>
                </a:solidFill>
                <a:effectLst/>
                <a:latin typeface="IBM Plex Sans" panose="020B0503050203000203" pitchFamily="34" charset="0"/>
              </a:rPr>
              <a:t>New Attendee Orientation:</a:t>
            </a:r>
          </a:p>
          <a:p>
            <a:pPr algn="l"/>
            <a:br>
              <a:rPr lang="en-US" dirty="0"/>
            </a:br>
            <a:r>
              <a:rPr lang="en-US" b="1" dirty="0">
                <a:latin typeface="IBM Plex Sans" panose="020B0503050203000203" pitchFamily="34" charset="0"/>
              </a:rPr>
              <a:t>Chris Guay has been doing an orientation for a long time, however he is retiring. Reno was Chris’s last orientation.</a:t>
            </a:r>
          </a:p>
          <a:p>
            <a:pPr algn="l"/>
            <a:endParaRPr lang="en-US" b="1" dirty="0">
              <a:latin typeface="IBM Plex Sans" panose="020B0503050203000203" pitchFamily="34" charset="0"/>
            </a:endParaRPr>
          </a:p>
          <a:p>
            <a:pPr algn="l"/>
            <a:r>
              <a:rPr lang="en-US" b="1" i="0" dirty="0">
                <a:solidFill>
                  <a:srgbClr val="202020"/>
                </a:solidFill>
                <a:effectLst/>
                <a:latin typeface="IBM Plex Sans" panose="020B0503050203000203" pitchFamily="34" charset="0"/>
              </a:rPr>
              <a:t>Our Subcommittee is developing an orientation presentation to be used starting at the </a:t>
            </a:r>
            <a:r>
              <a:rPr lang="en-US" b="1" dirty="0">
                <a:solidFill>
                  <a:srgbClr val="202020"/>
                </a:solidFill>
                <a:latin typeface="IBM Plex Sans" panose="020B0503050203000203" pitchFamily="34" charset="0"/>
              </a:rPr>
              <a:t>I</a:t>
            </a:r>
            <a:r>
              <a:rPr lang="en-US" b="1" i="0" dirty="0">
                <a:solidFill>
                  <a:srgbClr val="202020"/>
                </a:solidFill>
                <a:effectLst/>
                <a:latin typeface="IBM Plex Sans" panose="020B0503050203000203" pitchFamily="34" charset="0"/>
              </a:rPr>
              <a:t>nterim Meeting in Alabama, </a:t>
            </a:r>
          </a:p>
          <a:p>
            <a:pPr algn="l"/>
            <a:r>
              <a:rPr lang="en-US" b="1" i="0" dirty="0">
                <a:solidFill>
                  <a:srgbClr val="202020"/>
                </a:solidFill>
                <a:effectLst/>
                <a:latin typeface="IBM Plex Sans" panose="020B0503050203000203" pitchFamily="34" charset="0"/>
              </a:rPr>
              <a:t>January 12-14, 2026. </a:t>
            </a:r>
            <a:endParaRPr lang="en-US" b="1" dirty="0"/>
          </a:p>
        </p:txBody>
      </p:sp>
    </p:spTree>
    <p:extLst>
      <p:ext uri="{BB962C8B-B14F-4D97-AF65-F5344CB8AC3E}">
        <p14:creationId xmlns:p14="http://schemas.microsoft.com/office/powerpoint/2010/main" val="1008244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502FF8-78ED-F7B4-1575-3329D1FEEA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7CA2D8-7CC6-CA61-4A86-14A170B4BBD4}"/>
              </a:ext>
            </a:extLst>
          </p:cNvPr>
          <p:cNvSpPr>
            <a:spLocks noGrp="1"/>
          </p:cNvSpPr>
          <p:nvPr>
            <p:ph type="ctrTitle"/>
          </p:nvPr>
        </p:nvSpPr>
        <p:spPr>
          <a:xfrm>
            <a:off x="1197864" y="1530626"/>
            <a:ext cx="10030968" cy="1550503"/>
          </a:xfrm>
        </p:spPr>
        <p:txBody>
          <a:bodyPr>
            <a:normAutofit fontScale="90000"/>
          </a:bodyPr>
          <a:lstStyle/>
          <a:p>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br>
              <a:rPr lang="en-US" sz="3600" b="1" i="0" dirty="0">
                <a:solidFill>
                  <a:schemeClr val="tx2">
                    <a:lumMod val="75000"/>
                    <a:lumOff val="25000"/>
                  </a:schemeClr>
                </a:solidFill>
                <a:effectLst/>
                <a:latin typeface="IBM Plex Sans" panose="020B0503050203000203" pitchFamily="34" charset="0"/>
              </a:rPr>
            </a:br>
            <a:r>
              <a:rPr lang="en-US" sz="3600" b="1" i="0" dirty="0">
                <a:solidFill>
                  <a:schemeClr val="tx2">
                    <a:lumMod val="75000"/>
                    <a:lumOff val="25000"/>
                  </a:schemeClr>
                </a:solidFill>
                <a:effectLst/>
                <a:latin typeface="IBM Plex Sans" panose="020B0503050203000203" pitchFamily="34" charset="0"/>
              </a:rPr>
              <a:t>Member Education and Mentorship Subcommittee </a:t>
            </a:r>
            <a:br>
              <a:rPr lang="en-US" sz="6000" b="1" i="0" dirty="0">
                <a:solidFill>
                  <a:schemeClr val="tx2">
                    <a:lumMod val="75000"/>
                    <a:lumOff val="25000"/>
                  </a:schemeClr>
                </a:solidFill>
                <a:effectLst/>
                <a:latin typeface="IBM Plex Sans" panose="020B0503050203000203" pitchFamily="34" charset="0"/>
              </a:rPr>
            </a:br>
            <a:endParaRPr lang="en-US" dirty="0"/>
          </a:p>
        </p:txBody>
      </p:sp>
      <p:sp>
        <p:nvSpPr>
          <p:cNvPr id="3" name="Subtitle 2">
            <a:extLst>
              <a:ext uri="{FF2B5EF4-FFF2-40B4-BE49-F238E27FC236}">
                <a16:creationId xmlns:a16="http://schemas.microsoft.com/office/drawing/2014/main" id="{BC3F8F77-6F8E-F56E-818B-1BF91CE40956}"/>
              </a:ext>
            </a:extLst>
          </p:cNvPr>
          <p:cNvSpPr>
            <a:spLocks noGrp="1"/>
          </p:cNvSpPr>
          <p:nvPr>
            <p:ph type="subTitle" idx="1"/>
          </p:nvPr>
        </p:nvSpPr>
        <p:spPr>
          <a:xfrm>
            <a:off x="1524000" y="3081130"/>
            <a:ext cx="9144000" cy="3776869"/>
          </a:xfrm>
        </p:spPr>
        <p:txBody>
          <a:bodyPr>
            <a:normAutofit/>
          </a:bodyPr>
          <a:lstStyle/>
          <a:p>
            <a:r>
              <a:rPr lang="en-US" b="1" i="0" dirty="0">
                <a:solidFill>
                  <a:srgbClr val="202020"/>
                </a:solidFill>
                <a:effectLst/>
                <a:latin typeface="IBM Plex Sans" panose="020B0503050203000203" pitchFamily="34" charset="0"/>
              </a:rPr>
              <a:t>Assisting &amp; Mentoring New Attendees:</a:t>
            </a:r>
          </a:p>
          <a:p>
            <a:pPr algn="l"/>
            <a:br>
              <a:rPr lang="en-US" dirty="0"/>
            </a:br>
            <a:r>
              <a:rPr lang="en-US" b="1" dirty="0">
                <a:latin typeface="IBM Plex Sans" panose="020B0503050203000203" pitchFamily="34" charset="0"/>
              </a:rPr>
              <a:t>We will be reaching out to all attendees using the Yapp App and encourage new attendees to reach out to us.</a:t>
            </a:r>
          </a:p>
          <a:p>
            <a:pPr algn="l"/>
            <a:endParaRPr lang="en-US" b="1" dirty="0">
              <a:latin typeface="IBM Plex Sans" panose="020B0503050203000203" pitchFamily="34" charset="0"/>
            </a:endParaRPr>
          </a:p>
          <a:p>
            <a:pPr algn="l"/>
            <a:r>
              <a:rPr lang="en-US" b="1" dirty="0">
                <a:latin typeface="IBM Plex Sans" panose="020B0503050203000203" pitchFamily="34" charset="0"/>
              </a:rPr>
              <a:t>Our committee members are putting our pictures on our Yapp App profiles.  We also will be wearing a Mentor ribbon for the new attendees to identify us.</a:t>
            </a:r>
          </a:p>
        </p:txBody>
      </p:sp>
    </p:spTree>
    <p:extLst>
      <p:ext uri="{BB962C8B-B14F-4D97-AF65-F5344CB8AC3E}">
        <p14:creationId xmlns:p14="http://schemas.microsoft.com/office/powerpoint/2010/main" val="246590057"/>
      </p:ext>
    </p:extLst>
  </p:cSld>
  <p:clrMapOvr>
    <a:masterClrMapping/>
  </p:clrMapOvr>
</p:sld>
</file>

<file path=ppt/theme/theme1.xml><?xml version="1.0" encoding="utf-8"?>
<a:theme xmlns:a="http://schemas.openxmlformats.org/drawingml/2006/main" name="_National Council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_National Council Theme" id="{4BD08947-BB85-4D21-B81D-5D2CA610BCCC}" vid="{E7ADE915-E008-4A84-8D01-511950511F7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A440640499E045B20B22771E0D8221" ma:contentTypeVersion="21" ma:contentTypeDescription="Create a new document." ma:contentTypeScope="" ma:versionID="abaaf8b12ff82eeb761e2b112f886f8b">
  <xsd:schema xmlns:xsd="http://www.w3.org/2001/XMLSchema" xmlns:xs="http://www.w3.org/2001/XMLSchema" xmlns:p="http://schemas.microsoft.com/office/2006/metadata/properties" xmlns:ns2="e821e515-2ed6-42dc-8244-a8315a5cc19a" xmlns:ns3="e1c729d5-d8dd-4ccd-87aa-46ea52ddd4a6" targetNamespace="http://schemas.microsoft.com/office/2006/metadata/properties" ma:root="true" ma:fieldsID="6bed7f513f087ccc53aae22520fe54ec" ns2:_="" ns3:_="">
    <xsd:import namespace="e821e515-2ed6-42dc-8244-a8315a5cc19a"/>
    <xsd:import namespace="e1c729d5-d8dd-4ccd-87aa-46ea52ddd4a6"/>
    <xsd:element name="properties">
      <xsd:complexType>
        <xsd:sequence>
          <xsd:element name="documentManagement">
            <xsd:complexType>
              <xsd:all>
                <xsd:element ref="ns2:SharedWithUsers" minOccurs="0"/>
                <xsd:element ref="ns3:MigrationSourceURL" minOccurs="0"/>
                <xsd:element ref="ns2:SharedWithDetails" minOccurs="0"/>
                <xsd:element ref="ns2:LastSharedByTime" minOccurs="0"/>
                <xsd:element ref="ns2:LastSharedByUser"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21e515-2ed6-42dc-8244-a8315a5cc19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Time" ma:index="11" nillable="true" ma:displayName="Last Shared By Time" ma:internalName="LastSharedByTime" ma:readOnly="true">
      <xsd:simpleType>
        <xsd:restriction base="dms:DateTime"/>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TaxCatchAll" ma:index="26" nillable="true" ma:displayName="Taxonomy Catch All Column" ma:hidden="true" ma:list="{a0de06aa-230a-41a3-a587-8f6872d495ab}" ma:internalName="TaxCatchAll" ma:showField="CatchAllData" ma:web="e821e515-2ed6-42dc-8244-a8315a5cc19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1c729d5-d8dd-4ccd-87aa-46ea52ddd4a6" elementFormDefault="qualified">
    <xsd:import namespace="http://schemas.microsoft.com/office/2006/documentManagement/types"/>
    <xsd:import namespace="http://schemas.microsoft.com/office/infopath/2007/PartnerControls"/>
    <xsd:element name="MigrationSourceURL" ma:index="9" nillable="true" ma:displayName="MigrationSourceURL" ma:internalName="MigrationSourceURL">
      <xsd:simpleType>
        <xsd:restriction base="dms:Note">
          <xsd:maxLength value="255"/>
        </xsd:restriction>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482bce29-4b9a-4a84-ab75-f0ea1c37715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821e515-2ed6-42dc-8244-a8315a5cc19a" xsi:nil="true"/>
    <MigrationSourceURL xmlns="e1c729d5-d8dd-4ccd-87aa-46ea52ddd4a6" xsi:nil="true"/>
    <lcf76f155ced4ddcb4097134ff3c332f xmlns="e1c729d5-d8dd-4ccd-87aa-46ea52ddd4a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EEE5AE5-D1E8-4402-95C6-20C61785B829}"/>
</file>

<file path=customXml/itemProps2.xml><?xml version="1.0" encoding="utf-8"?>
<ds:datastoreItem xmlns:ds="http://schemas.openxmlformats.org/officeDocument/2006/customXml" ds:itemID="{A3B87701-2F87-4AFD-93F7-F611676CF9D3}"/>
</file>

<file path=customXml/itemProps3.xml><?xml version="1.0" encoding="utf-8"?>
<ds:datastoreItem xmlns:ds="http://schemas.openxmlformats.org/officeDocument/2006/customXml" ds:itemID="{161288B2-B9C9-4E27-BB4D-86924D3DCDC1}"/>
</file>

<file path=docProps/app.xml><?xml version="1.0" encoding="utf-8"?>
<Properties xmlns="http://schemas.openxmlformats.org/officeDocument/2006/extended-properties" xmlns:vt="http://schemas.openxmlformats.org/officeDocument/2006/docPropsVTypes">
  <Template>_National Council Theme</Template>
  <TotalTime>3228</TotalTime>
  <Words>1105</Words>
  <Application>Microsoft Office PowerPoint</Application>
  <PresentationFormat>Widescreen</PresentationFormat>
  <Paragraphs>185</Paragraphs>
  <Slides>15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Century Gothic</vt:lpstr>
      <vt:lpstr>IBM Plex Sans</vt:lpstr>
      <vt:lpstr>Times New Roman</vt:lpstr>
      <vt:lpstr>_National Council Theme</vt:lpstr>
      <vt:lpstr>WELCOME!</vt:lpstr>
      <vt:lpstr>NCWM Annual Meeting  Brian Fuller  Member Education and Mentorship Subcommittee (MEMS) Professional Development Committee (PDC)</vt:lpstr>
      <vt:lpstr>       Member Education and Mentorship Subcommittee  </vt:lpstr>
      <vt:lpstr>       Member Education and Mentorship Subcommittee  </vt:lpstr>
      <vt:lpstr>       Member Education and Mentorship Subcommittee  </vt:lpstr>
      <vt:lpstr>       Member Education and Mentorship Subcommittee  </vt:lpstr>
      <vt:lpstr>PowerPoint Presentation</vt:lpstr>
      <vt:lpstr>       Member Education and Mentorship Subcommittee  </vt:lpstr>
      <vt:lpstr>       Member Education and Mentorship Subcommittee  </vt:lpstr>
      <vt:lpstr>       Member Education and Mentorship Subcommittee  </vt:lpstr>
      <vt:lpstr>       Member Education and Mentorship Subcommittee  </vt:lpstr>
      <vt:lpstr>       Member Education and Mentorship Subcommittee  </vt:lpstr>
      <vt:lpstr>      </vt:lpstr>
      <vt:lpstr>      </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Fuller, Brian</dc:creator>
  <cp:lastModifiedBy>Fuller, Brian</cp:lastModifiedBy>
  <cp:revision>4</cp:revision>
  <dcterms:created xsi:type="dcterms:W3CDTF">2025-05-20T19:08:40Z</dcterms:created>
  <dcterms:modified xsi:type="dcterms:W3CDTF">2025-06-24T16:04:01Z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0x0101008AA440640499E045B20B22771E0D8221</vt:lpwstr>
  </property>
</Properties>
</file>