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495" r:id="rId7"/>
    <p:sldId id="492" r:id="rId8"/>
    <p:sldId id="489" r:id="rId9"/>
    <p:sldId id="494" r:id="rId10"/>
    <p:sldId id="490" r:id="rId11"/>
    <p:sldId id="493" r:id="rId12"/>
    <p:sldId id="49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30486-2039-4479-8CD7-85E5DA267F5C}" v="1" dt="2025-07-13T17:25:01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71937" autoAdjust="0"/>
  </p:normalViewPr>
  <p:slideViewPr>
    <p:cSldViewPr snapToGrid="0">
      <p:cViewPr varScale="1">
        <p:scale>
          <a:sx n="42" d="100"/>
          <a:sy n="42" d="100"/>
        </p:scale>
        <p:origin x="14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Wagner" userId="34b9683c-008f-4573-aba9-10b04edf8fd3" providerId="ADAL" clId="{F5330486-2039-4479-8CD7-85E5DA267F5C}"/>
    <pc:docChg chg="undo redo custSel addSld modSld">
      <pc:chgData name="Christopher Wagner" userId="34b9683c-008f-4573-aba9-10b04edf8fd3" providerId="ADAL" clId="{F5330486-2039-4479-8CD7-85E5DA267F5C}" dt="2025-07-14T20:45:02.979" v="534" actId="20577"/>
      <pc:docMkLst>
        <pc:docMk/>
      </pc:docMkLst>
      <pc:sldChg chg="modSp mod">
        <pc:chgData name="Christopher Wagner" userId="34b9683c-008f-4573-aba9-10b04edf8fd3" providerId="ADAL" clId="{F5330486-2039-4479-8CD7-85E5DA267F5C}" dt="2025-06-30T18:24:25.965" v="40" actId="20577"/>
        <pc:sldMkLst>
          <pc:docMk/>
          <pc:sldMk cId="3650886336" sldId="493"/>
        </pc:sldMkLst>
        <pc:spChg chg="mod">
          <ac:chgData name="Christopher Wagner" userId="34b9683c-008f-4573-aba9-10b04edf8fd3" providerId="ADAL" clId="{F5330486-2039-4479-8CD7-85E5DA267F5C}" dt="2025-06-30T18:24:25.965" v="40" actId="20577"/>
          <ac:spMkLst>
            <pc:docMk/>
            <pc:sldMk cId="3650886336" sldId="493"/>
            <ac:spMk id="3" creationId="{2C6176AD-1177-843A-39AE-0FD21039AA98}"/>
          </ac:spMkLst>
        </pc:spChg>
      </pc:sldChg>
      <pc:sldChg chg="addSp delSp modSp new mod">
        <pc:chgData name="Christopher Wagner" userId="34b9683c-008f-4573-aba9-10b04edf8fd3" providerId="ADAL" clId="{F5330486-2039-4479-8CD7-85E5DA267F5C}" dt="2025-07-14T20:45:02.979" v="534" actId="20577"/>
        <pc:sldMkLst>
          <pc:docMk/>
          <pc:sldMk cId="4005812696" sldId="496"/>
        </pc:sldMkLst>
        <pc:spChg chg="mod">
          <ac:chgData name="Christopher Wagner" userId="34b9683c-008f-4573-aba9-10b04edf8fd3" providerId="ADAL" clId="{F5330486-2039-4479-8CD7-85E5DA267F5C}" dt="2025-07-14T20:42:29.743" v="508" actId="20577"/>
          <ac:spMkLst>
            <pc:docMk/>
            <pc:sldMk cId="4005812696" sldId="496"/>
            <ac:spMk id="2" creationId="{2490A665-DF2B-9B05-F359-43412F1301D5}"/>
          </ac:spMkLst>
        </pc:spChg>
        <pc:spChg chg="mod">
          <ac:chgData name="Christopher Wagner" userId="34b9683c-008f-4573-aba9-10b04edf8fd3" providerId="ADAL" clId="{F5330486-2039-4479-8CD7-85E5DA267F5C}" dt="2025-07-14T20:45:02.979" v="534" actId="20577"/>
          <ac:spMkLst>
            <pc:docMk/>
            <pc:sldMk cId="4005812696" sldId="496"/>
            <ac:spMk id="3" creationId="{0B8A1DAE-2FE2-50E9-BB7D-D8160CF6CDA7}"/>
          </ac:spMkLst>
        </pc:spChg>
        <pc:spChg chg="add del">
          <ac:chgData name="Christopher Wagner" userId="34b9683c-008f-4573-aba9-10b04edf8fd3" providerId="ADAL" clId="{F5330486-2039-4479-8CD7-85E5DA267F5C}" dt="2025-07-14T20:43:31.146" v="520" actId="22"/>
          <ac:spMkLst>
            <pc:docMk/>
            <pc:sldMk cId="4005812696" sldId="496"/>
            <ac:spMk id="5" creationId="{B0126E71-BC54-1169-EECC-87393CA24F5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F3D24-4487-48DF-B79E-4E059EE5A8A8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DFF34-61FE-47EF-AD58-6EB9254E9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832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8412D70-C4AB-3D98-C748-B30C153F47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0DDE77-FB18-FB9A-B167-CE52D5B0D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65" y="1206028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5AFCF7-7197-7F10-00C5-F20B8996A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565" y="3685703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955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Logo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D40F-FAEB-2ADC-29C3-5F27C226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34A87-ECA3-0893-1E28-364231A30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085DE-34D9-9817-8AE6-156D0E7FF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A228-012D-4A8A-8F2B-B7DF9D92582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5BD9952-EB34-E3D3-D2B4-38A4D027CD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 Gradation Blu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521947-0667-EFD6-ACE5-18783754AA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5745C4-F638-3FE3-3F6B-CD774264C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47141"/>
            <a:ext cx="10515600" cy="246145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A5218-4568-C621-BF93-C6450CB5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03558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5CD6F-63E7-258A-4C96-67D7E84F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44A228-012D-4A8A-8F2B-B7DF9D925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0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 Blue with Shade Swoos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22B4A6-1748-229F-F02D-7093E0D5E5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5745C4-F638-3FE3-3F6B-CD774264C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7179"/>
            <a:ext cx="10515600" cy="1520915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A5218-4568-C621-BF93-C6450CB5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47153"/>
            <a:ext cx="10515600" cy="80682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5CD6F-63E7-258A-4C96-67D7E84F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44A228-012D-4A8A-8F2B-B7DF9D925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9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 Logo Greem Callout Ba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5EB5C3-487F-7B41-0317-278C6E02D6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DB8E06-60F1-9842-D5A0-1C5903AD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4754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06511-FE0A-C74C-3F80-91D01A585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84754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5AC0F-FEA4-D608-B3FF-DD601BA54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10599" y="442259"/>
            <a:ext cx="2743200" cy="573470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0A694-9776-A4EA-9C95-4AD36CA6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A228-012D-4A8A-8F2B-B7DF9D9258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9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 Logo Blue Callout Ba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5C8804C-935C-1B96-0C6F-E80FFA6EE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7" y="1388"/>
            <a:ext cx="12187066" cy="68552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DB8E06-60F1-9842-D5A0-1C5903AD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4754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06511-FE0A-C74C-3F80-91D01A585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847540" cy="35950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5AC0F-FEA4-D608-B3FF-DD601BA54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10599" y="442259"/>
            <a:ext cx="2743200" cy="573470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0A694-9776-A4EA-9C95-4AD36CA6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A228-012D-4A8A-8F2B-B7DF9D9258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9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12DA20C-5EBA-A8E9-D3DE-F5B92F62A1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34" y="1388"/>
            <a:ext cx="12187066" cy="68552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6B3615-6255-C845-F7D2-03470DA8BC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405" y="543859"/>
            <a:ext cx="2279930" cy="32028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AA5042-8D25-974E-7D43-2055B6EB6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54706" y="543859"/>
            <a:ext cx="31975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9A4E6-5A8C-3CA5-C942-1EC115CC184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8157882" y="1529977"/>
            <a:ext cx="3197506" cy="4659686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0DA43F-08F9-E8CA-AE15-C8F27B6F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A228-012D-4A8A-8F2B-B7DF9D9258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45FC33B-C06E-58A8-9D07-BB2546952B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34119" y="543859"/>
            <a:ext cx="31975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B6A533E-77FC-CE74-778D-242420C012E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037295" y="1529977"/>
            <a:ext cx="3197506" cy="4659686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54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8 Large Logo Scree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6532761-A19A-35AF-C40C-4871322F5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C060DD-B03F-CB5A-4E6A-442939BC7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54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489AE-B02F-4013-3EB3-CF38F0ED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A228-012D-4A8A-8F2B-B7DF9D9258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3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Screen Swoos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BF9AF9-49DD-9312-640E-13AEDDF7C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7" y="1388"/>
            <a:ext cx="12187066" cy="685522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80419-DC18-77E8-A63A-90830A7F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44A228-012D-4A8A-8F2B-B7DF9D9258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9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859E1-2EB6-7706-AC2C-D563BFB23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F8A66-0D27-D645-6792-EE0A43E83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4959D-A445-5726-1429-6312E34CE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B00F5F-F2FB-49E9-9637-83BB7E9ADD98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DAE80-F0D2-45F5-6CE5-A0C600685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DFC32-7958-65DB-5A6D-B78710DE7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44A228-012D-4A8A-8F2B-B7DF9D9258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3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2" r:id="rId5"/>
    <p:sldLayoutId id="214748366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wagner@npga.org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F9BC8-24FF-1E14-A5CD-75E7C19A4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913" y="871064"/>
            <a:ext cx="11215687" cy="16557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MOS 25.1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0A078-F908-B3AA-4BF3-65F198456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74074"/>
            <a:ext cx="9144000" cy="1655763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rial" charset="0"/>
                <a:cs typeface="Arial" charset="0"/>
              </a:rPr>
              <a:t>2.21.2. Metered Sales by Volume</a:t>
            </a:r>
          </a:p>
          <a:p>
            <a:pPr algn="ctr"/>
            <a:r>
              <a:rPr lang="en-US" sz="2800" dirty="0">
                <a:latin typeface="Arial" charset="0"/>
                <a:cs typeface="Arial" charset="0"/>
              </a:rPr>
              <a:t>NIST- OWM / NPGA Proposed Joint Amendment</a:t>
            </a:r>
          </a:p>
        </p:txBody>
      </p:sp>
    </p:spTree>
    <p:extLst>
      <p:ext uri="{BB962C8B-B14F-4D97-AF65-F5344CB8AC3E}">
        <p14:creationId xmlns:p14="http://schemas.microsoft.com/office/powerpoint/2010/main" val="475696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2829160-1155-429C-EBB0-A9C47912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185" y="2413560"/>
            <a:ext cx="5845629" cy="1015440"/>
          </a:xfrm>
        </p:spPr>
        <p:txBody>
          <a:bodyPr>
            <a:normAutofit/>
          </a:bodyPr>
          <a:lstStyle/>
          <a:p>
            <a:r>
              <a:rPr lang="en-US" sz="6600" dirty="0"/>
              <a:t>Questions?</a:t>
            </a: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43A27AF4-2570-80C1-47B3-3F4EBBD87CFB}"/>
              </a:ext>
            </a:extLst>
          </p:cNvPr>
          <p:cNvSpPr txBox="1">
            <a:spLocks/>
          </p:cNvSpPr>
          <p:nvPr/>
        </p:nvSpPr>
        <p:spPr>
          <a:xfrm>
            <a:off x="8719457" y="4299857"/>
            <a:ext cx="3679372" cy="31296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2800" dirty="0"/>
              <a:t>Christopher J Wagner</a:t>
            </a:r>
          </a:p>
          <a:p>
            <a:pPr algn="l">
              <a:lnSpc>
                <a:spcPct val="150000"/>
              </a:lnSpc>
            </a:pPr>
            <a:r>
              <a:rPr lang="en-US" sz="2800" dirty="0">
                <a:hlinkClick r:id="rId2"/>
              </a:rPr>
              <a:t>cwagner@npga.org</a:t>
            </a:r>
            <a:endParaRPr lang="en-US" sz="2800" dirty="0"/>
          </a:p>
          <a:p>
            <a:pPr algn="l">
              <a:lnSpc>
                <a:spcPct val="150000"/>
              </a:lnSpc>
            </a:pPr>
            <a:r>
              <a:rPr lang="en-US" sz="2800" dirty="0"/>
              <a:t>C: 610-308-3822</a:t>
            </a:r>
          </a:p>
        </p:txBody>
      </p:sp>
    </p:spTree>
    <p:extLst>
      <p:ext uri="{BB962C8B-B14F-4D97-AF65-F5344CB8AC3E}">
        <p14:creationId xmlns:p14="http://schemas.microsoft.com/office/powerpoint/2010/main" val="137745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3416-76F1-A2B8-CC1A-FBED7E2E3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76"/>
            <a:ext cx="10515600" cy="1325563"/>
          </a:xfrm>
        </p:spPr>
        <p:txBody>
          <a:bodyPr/>
          <a:lstStyle/>
          <a:p>
            <a:r>
              <a:rPr lang="en-US" dirty="0"/>
              <a:t>Proposed Amendment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953E9-74B6-1A95-3A5F-EB4BF8EF8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(c) Effective January 1, </a:t>
            </a:r>
            <a:r>
              <a:rPr lang="en-US" b="1" strike="sngStrike" dirty="0"/>
              <a:t>2030 </a:t>
            </a:r>
            <a:r>
              <a:rPr lang="en-US" b="1" u="sng" strike="sngStrike" dirty="0">
                <a:solidFill>
                  <a:srgbClr val="FF0000"/>
                </a:solidFill>
              </a:rPr>
              <a:t>2036</a:t>
            </a:r>
            <a:r>
              <a:rPr lang="en-US" b="1" strike="sngStrike" dirty="0"/>
              <a:t> </a:t>
            </a:r>
            <a:r>
              <a:rPr lang="en-US" b="1" u="sng" dirty="0">
                <a:solidFill>
                  <a:srgbClr val="0070C0"/>
                </a:solidFill>
              </a:rPr>
              <a:t>2034</a:t>
            </a:r>
            <a:r>
              <a:rPr lang="en-US" dirty="0"/>
              <a:t>, all metered sales (through all capacities of metering devices, regardless of installation and service date) shall be accomplished by use of a metering system that automatically compensates for temperature.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54A89-7AE5-9A3A-3590-461E68A17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Justification</a:t>
            </a:r>
          </a:p>
        </p:txBody>
      </p:sp>
    </p:spTree>
    <p:extLst>
      <p:ext uri="{BB962C8B-B14F-4D97-AF65-F5344CB8AC3E}">
        <p14:creationId xmlns:p14="http://schemas.microsoft.com/office/powerpoint/2010/main" val="133614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4A1B1-48B9-7E59-316F-8AD29C940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661B2-CBEC-996D-3DF7-C369660ED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2019 SWMA Meeting Proposal- </a:t>
            </a:r>
          </a:p>
          <a:p>
            <a:pPr lvl="1"/>
            <a:r>
              <a:rPr lang="en-US" b="1" u="sng" dirty="0"/>
              <a:t>For equipment placed in service on or after January 1, 2023, all metered sales using a meter with a maximum rated capacity of 20 gal/min or less shall be accomplished by use of a meter and device that automatically compensates for temperature. </a:t>
            </a:r>
            <a:endParaRPr lang="en-US" sz="3600" dirty="0"/>
          </a:p>
          <a:p>
            <a:pPr lvl="1"/>
            <a:r>
              <a:rPr lang="en-US" b="1" u="sng" dirty="0"/>
              <a:t>Effective January 1, 2030, all metered sales shall be accomplished by use of a meter and device that automatically compensates for temperature. </a:t>
            </a:r>
            <a:endParaRPr lang="en-US" sz="3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8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1C1F3-E77B-6D30-D4A3-A4669C5188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30B8D-7F4C-6162-A6E7-405030A7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Functionality of Equipment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074AF3-61D9-0B52-51C2-2E9234F5D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“Mechanical compensators require from 3 to 6 minutes to stabilize their thermal systems” ~ </a:t>
            </a:r>
            <a:r>
              <a:rPr lang="en-US" sz="2000" i="1" u="sng" dirty="0"/>
              <a:t>TEMPERATURE COMPENSATION IN LIQUID MEASUREMENT</a:t>
            </a:r>
            <a:r>
              <a:rPr lang="en-US" sz="2000" i="1" dirty="0"/>
              <a:t>, </a:t>
            </a:r>
            <a:r>
              <a:rPr lang="en-US" sz="2000" dirty="0"/>
              <a:t>Bob Petty, </a:t>
            </a:r>
            <a:r>
              <a:rPr lang="en-US" sz="2000" dirty="0" err="1"/>
              <a:t>Linco</a:t>
            </a:r>
            <a:r>
              <a:rPr lang="en-US" sz="2000" dirty="0"/>
              <a:t>-Electromatic, Inc.</a:t>
            </a:r>
          </a:p>
          <a:p>
            <a:r>
              <a:rPr lang="en-US" dirty="0"/>
              <a:t>Average fill times by container size:</a:t>
            </a:r>
          </a:p>
          <a:p>
            <a:pPr lvl="1"/>
            <a:r>
              <a:rPr lang="en-US" dirty="0"/>
              <a:t>20 lb. – 19-20 Seconds</a:t>
            </a:r>
          </a:p>
          <a:p>
            <a:pPr lvl="1"/>
            <a:r>
              <a:rPr lang="en-US" dirty="0"/>
              <a:t>30 lb. – 28-29 seconds</a:t>
            </a:r>
          </a:p>
          <a:p>
            <a:pPr lvl="1"/>
            <a:r>
              <a:rPr lang="en-US" dirty="0"/>
              <a:t>33.5 lb. – 31-32 seconds</a:t>
            </a:r>
          </a:p>
          <a:p>
            <a:pPr lvl="1"/>
            <a:r>
              <a:rPr lang="en-US" dirty="0"/>
              <a:t>40 lb. – 37-38 seconds</a:t>
            </a:r>
          </a:p>
          <a:p>
            <a:pPr lvl="1"/>
            <a:r>
              <a:rPr lang="en-US" dirty="0"/>
              <a:t>100 lb. – 1 minute 34 seconds to 1 minute 35 seconds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8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46755-5DD2-768B-026F-24743E23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50" y="368299"/>
            <a:ext cx="11188700" cy="1325563"/>
          </a:xfrm>
        </p:spPr>
        <p:txBody>
          <a:bodyPr/>
          <a:lstStyle/>
          <a:p>
            <a:r>
              <a:rPr lang="en-US" dirty="0"/>
              <a:t>Technology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38C2E-8382-9CDD-6E2B-2285860A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3862"/>
            <a:ext cx="6337300" cy="3775075"/>
          </a:xfrm>
        </p:spPr>
        <p:txBody>
          <a:bodyPr/>
          <a:lstStyle/>
          <a:p>
            <a:r>
              <a:rPr lang="en-US" dirty="0"/>
              <a:t>Electrical Temperature Compensator</a:t>
            </a:r>
          </a:p>
          <a:p>
            <a:pPr lvl="1"/>
            <a:r>
              <a:rPr lang="en-US" dirty="0"/>
              <a:t>Electrical Classification Sought</a:t>
            </a:r>
          </a:p>
          <a:p>
            <a:pPr lvl="2"/>
            <a:r>
              <a:rPr lang="en-US" dirty="0"/>
              <a:t>Class I Division 1</a:t>
            </a:r>
          </a:p>
          <a:p>
            <a:pPr lvl="1"/>
            <a:r>
              <a:rPr lang="en-US" dirty="0"/>
              <a:t>Electrical Classification Achieved</a:t>
            </a:r>
          </a:p>
          <a:p>
            <a:pPr lvl="2"/>
            <a:r>
              <a:rPr lang="en-US" dirty="0"/>
              <a:t>Class I Division 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7C8B9C-7A12-A8F0-456B-6894D0DB1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205" y="1693862"/>
            <a:ext cx="603779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5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3DA55C-EA25-C250-48E2-6549FB751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042C4-8DDC-C20A-048E-AB79BC6A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"/>
            <a:ext cx="10515600" cy="1325563"/>
          </a:xfrm>
        </p:spPr>
        <p:txBody>
          <a:bodyPr/>
          <a:lstStyle/>
          <a:p>
            <a:r>
              <a:rPr lang="en-US" dirty="0"/>
              <a:t>Market Landscape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6A259D-D768-265F-F3D2-F2768D7B6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350" y="1244600"/>
            <a:ext cx="11417300" cy="460368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85% of all propane is sold in the U.S. between October – March.</a:t>
            </a:r>
          </a:p>
          <a:p>
            <a:pPr lvl="1"/>
            <a:r>
              <a:rPr lang="en-US" dirty="0"/>
              <a:t>Volumes dispensed largely favor consumer</a:t>
            </a:r>
          </a:p>
          <a:p>
            <a:r>
              <a:rPr lang="en-US" dirty="0"/>
              <a:t>Propane Industry in decline</a:t>
            </a:r>
          </a:p>
          <a:p>
            <a:pPr lvl="1"/>
            <a:r>
              <a:rPr lang="en-US" dirty="0"/>
              <a:t>Continual domestic industry declines </a:t>
            </a:r>
          </a:p>
          <a:p>
            <a:pPr lvl="2"/>
            <a:r>
              <a:rPr lang="en-US" dirty="0"/>
              <a:t>11.1 ↓ 9.1 billion gallons</a:t>
            </a:r>
          </a:p>
          <a:p>
            <a:pPr lvl="2"/>
            <a:r>
              <a:rPr lang="en-US" dirty="0"/>
              <a:t>26.7 Billion Gallons produced annually </a:t>
            </a:r>
          </a:p>
          <a:p>
            <a:pPr lvl="1"/>
            <a:r>
              <a:rPr lang="en-US" dirty="0"/>
              <a:t>Ultra low margin business</a:t>
            </a:r>
          </a:p>
          <a:p>
            <a:pPr lvl="1"/>
            <a:r>
              <a:rPr lang="en-US" dirty="0"/>
              <a:t>Vast majority of industry identified as Small Business Interest </a:t>
            </a:r>
          </a:p>
          <a:p>
            <a:r>
              <a:rPr lang="en-US" dirty="0"/>
              <a:t>Retroactive requirements estimated to cost $91-199 million</a:t>
            </a:r>
          </a:p>
          <a:p>
            <a:pPr lvl="1"/>
            <a:r>
              <a:rPr lang="en-US" i="1" dirty="0"/>
              <a:t>Figures based on current average list price of available equipment and 2025 labor rates</a:t>
            </a:r>
          </a:p>
          <a:p>
            <a:r>
              <a:rPr lang="en-US" dirty="0"/>
              <a:t>No tangible ROI exists for either the consumer or marketer.</a:t>
            </a:r>
          </a:p>
          <a:p>
            <a:r>
              <a:rPr lang="en-US" dirty="0"/>
              <a:t>Current new /replacement equipment sales are estimated at roughly 10% of the existing dispenser population. </a:t>
            </a:r>
          </a:p>
          <a:p>
            <a:r>
              <a:rPr lang="en-US" dirty="0"/>
              <a:t>New equipment (effective 2026) will include electronic meters allowing for more responsive (instantaneous) compensation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14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FA331-0EB8-7BD1-AF54-B6581F915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176AD-1177-843A-39AE-0FD21039A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10-Year phase in period was intended through the initial proposal but never updated with the </a:t>
            </a:r>
            <a:r>
              <a:rPr lang="en-US"/>
              <a:t>2024 Adoption</a:t>
            </a:r>
            <a:endParaRPr lang="en-US" dirty="0"/>
          </a:p>
          <a:p>
            <a:r>
              <a:rPr lang="en-US" dirty="0"/>
              <a:t>Current functional bolt-on retrofit technology – Still does not exist</a:t>
            </a:r>
          </a:p>
          <a:p>
            <a:r>
              <a:rPr lang="en-US" dirty="0"/>
              <a:t>Proposed retroactivity window will lead to a significant reduction in distribution points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86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A665-DF2B-9B05-F359-43412F130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0"/>
            <a:ext cx="10515600" cy="1325563"/>
          </a:xfrm>
        </p:spPr>
        <p:txBody>
          <a:bodyPr/>
          <a:lstStyle/>
          <a:p>
            <a:r>
              <a:rPr lang="en-US" dirty="0"/>
              <a:t>2025 Form 15 Submittal - Planned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A1DAE-2FE2-50E9-BB7D-D8160CF6C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53330"/>
            <a:ext cx="11719560" cy="4690269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(b) Sales using metering systems with a maximum rated capacity equal to or less than 20 gal/min that were placed into service after January 1, 202</a:t>
            </a:r>
            <a:r>
              <a:rPr lang="en-US" sz="2800" strike="sngStrike" dirty="0">
                <a:solidFill>
                  <a:srgbClr val="FF0000"/>
                </a:solidFill>
              </a:rPr>
              <a:t>6</a:t>
            </a:r>
            <a:r>
              <a:rPr lang="en-US" sz="2800" b="1" u="sng" dirty="0">
                <a:solidFill>
                  <a:srgbClr val="0070C0"/>
                </a:solidFill>
              </a:rPr>
              <a:t>7</a:t>
            </a:r>
            <a:r>
              <a:rPr lang="en-US" sz="2800" dirty="0"/>
              <a:t>, shall be accomplished by use of a </a:t>
            </a:r>
            <a:r>
              <a:rPr lang="en-US" sz="2800" i="1" dirty="0"/>
              <a:t>metering system that automatically </a:t>
            </a:r>
            <a:r>
              <a:rPr lang="en-US" sz="2800" b="1" i="1" u="sng" dirty="0">
                <a:solidFill>
                  <a:srgbClr val="0070C0"/>
                </a:solidFill>
              </a:rPr>
              <a:t>electronically</a:t>
            </a:r>
            <a:r>
              <a:rPr lang="en-US" sz="2800" i="1" dirty="0"/>
              <a:t> compensates for the effects of temperature </a:t>
            </a:r>
          </a:p>
          <a:p>
            <a:pPr lvl="1"/>
            <a:endParaRPr lang="en-US" sz="2800" i="1" dirty="0"/>
          </a:p>
          <a:p>
            <a:pPr lvl="1"/>
            <a:r>
              <a:rPr lang="en-US" sz="2800" dirty="0"/>
              <a:t>(c) </a:t>
            </a:r>
            <a:r>
              <a:rPr lang="en-US" sz="2800" dirty="0">
                <a:effectLst/>
                <a:ea typeface="Calibri" panose="020F0502020204030204" pitchFamily="34" charset="0"/>
              </a:rPr>
              <a:t>Effective January 1, 2034, all metered sales (through all capacities of metering devices, regardless of installation and service date) shall be accomplished by use of a metering system </a:t>
            </a:r>
            <a:r>
              <a:rPr lang="en-US" sz="2800" dirty="0"/>
              <a:t>that automatically </a:t>
            </a:r>
            <a:r>
              <a:rPr lang="en-US" sz="2800" b="1" i="1" u="sng" dirty="0">
                <a:solidFill>
                  <a:srgbClr val="0070C0"/>
                </a:solidFill>
              </a:rPr>
              <a:t>electronically</a:t>
            </a:r>
            <a:r>
              <a:rPr lang="en-US" sz="2800" u="sng" dirty="0"/>
              <a:t> </a:t>
            </a:r>
            <a:r>
              <a:rPr lang="en-US" sz="2800" dirty="0"/>
              <a:t>compensates for </a:t>
            </a:r>
            <a:r>
              <a:rPr lang="en-US" sz="2800"/>
              <a:t>temperature.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12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A440640499E045B20B22771E0D8221" ma:contentTypeVersion="22" ma:contentTypeDescription="Create a new document." ma:contentTypeScope="" ma:versionID="7cdbad01cd0d5462f9e60ee45f969c36">
  <xsd:schema xmlns:xsd="http://www.w3.org/2001/XMLSchema" xmlns:xs="http://www.w3.org/2001/XMLSchema" xmlns:p="http://schemas.microsoft.com/office/2006/metadata/properties" xmlns:ns2="e821e515-2ed6-42dc-8244-a8315a5cc19a" xmlns:ns3="e1c729d5-d8dd-4ccd-87aa-46ea52ddd4a6" targetNamespace="http://schemas.microsoft.com/office/2006/metadata/properties" ma:root="true" ma:fieldsID="6eb1b3256f20b338b65b67a3e366e44a" ns2:_="" ns3:_="">
    <xsd:import namespace="e821e515-2ed6-42dc-8244-a8315a5cc19a"/>
    <xsd:import namespace="e1c729d5-d8dd-4ccd-87aa-46ea52ddd4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igrationSourceURL" minOccurs="0"/>
                <xsd:element ref="ns2:SharedWithDetails" minOccurs="0"/>
                <xsd:element ref="ns2:LastSharedByTime" minOccurs="0"/>
                <xsd:element ref="ns2:LastSharedByUse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21e515-2ed6-42dc-8244-a8315a5cc1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a0de06aa-230a-41a3-a587-8f6872d495ab}" ma:internalName="TaxCatchAll" ma:showField="CatchAllData" ma:web="e821e515-2ed6-42dc-8244-a8315a5cc1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729d5-d8dd-4ccd-87aa-46ea52ddd4a6" elementFormDefault="qualified">
    <xsd:import namespace="http://schemas.microsoft.com/office/2006/documentManagement/types"/>
    <xsd:import namespace="http://schemas.microsoft.com/office/infopath/2007/PartnerControls"/>
    <xsd:element name="MigrationSourceURL" ma:index="9" nillable="true" ma:displayName="MigrationSourceURL" ma:internalName="MigrationSourceURL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82bce29-4b9a-4a84-ab75-f0ea1c3771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821e515-2ed6-42dc-8244-a8315a5cc19a" xsi:nil="true"/>
    <lcf76f155ced4ddcb4097134ff3c332f xmlns="e1c729d5-d8dd-4ccd-87aa-46ea52ddd4a6">
      <Terms xmlns="http://schemas.microsoft.com/office/infopath/2007/PartnerControls"/>
    </lcf76f155ced4ddcb4097134ff3c332f>
    <MigrationSourceURL xmlns="e1c729d5-d8dd-4ccd-87aa-46ea52ddd4a6" xsi:nil="true"/>
  </documentManagement>
</p:properties>
</file>

<file path=customXml/itemProps1.xml><?xml version="1.0" encoding="utf-8"?>
<ds:datastoreItem xmlns:ds="http://schemas.openxmlformats.org/officeDocument/2006/customXml" ds:itemID="{89DB0564-AEDE-44A5-BA48-B71AE997C6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9213AC-F5AD-4BD3-9D79-C618AEA7675D}"/>
</file>

<file path=customXml/itemProps3.xml><?xml version="1.0" encoding="utf-8"?>
<ds:datastoreItem xmlns:ds="http://schemas.openxmlformats.org/officeDocument/2006/customXml" ds:itemID="{FAB385B3-1744-4A9E-80A8-8B2FB030507F}">
  <ds:schemaRefs>
    <ds:schemaRef ds:uri="http://schemas.microsoft.com/office/2006/metadata/properties"/>
    <ds:schemaRef ds:uri="http://schemas.microsoft.com/office/infopath/2007/PartnerControls"/>
    <ds:schemaRef ds:uri="6ce6c096-16ed-457e-b003-f2165e51e60c"/>
    <ds:schemaRef ds:uri="12ba03da-2ac9-432b-98fa-9ff10a3bf9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4289</TotalTime>
  <Words>513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 Theme</vt:lpstr>
      <vt:lpstr>MOS 25.1</vt:lpstr>
      <vt:lpstr>Proposed Amendment </vt:lpstr>
      <vt:lpstr>Justification</vt:lpstr>
      <vt:lpstr>Original Proposal</vt:lpstr>
      <vt:lpstr>Functionality of Equipment</vt:lpstr>
      <vt:lpstr>Technology Development</vt:lpstr>
      <vt:lpstr>Market Landscape</vt:lpstr>
      <vt:lpstr>Substantiation</vt:lpstr>
      <vt:lpstr>2025 Form 15 Submittal - Planned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Smith</dc:creator>
  <cp:lastModifiedBy>Christopher Wagner</cp:lastModifiedBy>
  <cp:revision>17</cp:revision>
  <dcterms:created xsi:type="dcterms:W3CDTF">2024-07-10T13:02:39Z</dcterms:created>
  <dcterms:modified xsi:type="dcterms:W3CDTF">2025-07-14T20:45:09Z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0x0101008AA440640499E045B20B22771E0D8221</vt:lpwstr>
  </property>
  <property fmtid="{D5CDD505-2E9C-101B-9397-08002B2CF9AE}" pid="3" name="MediaServiceImageTags">
    <vt:lpwstr/>
  </property>
</Properties>
</file>