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Masters/slideMaster1.xml" ContentType="application/vnd.openxmlformats-officedocument.presentationml.slideMaster+xml"/>
  <Override PartName="/ppt/slideLayouts/slideLayout3.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Layouts/slideLayout4.xml" ContentType="application/vnd.openxmlformats-officedocument.presentationml.slideLayout+xml"/>
  <Override PartName="/ppt/notesSlides/notesSlide4.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notesSlides/notesSlide2.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handoutMasterIdLst>
    <p:handoutMasterId r:id="rId36"/>
  </p:handoutMasterIdLst>
  <p:sldIdLst>
    <p:sldId id="299" r:id="rId2"/>
    <p:sldId id="323" r:id="rId3"/>
    <p:sldId id="424" r:id="rId4"/>
    <p:sldId id="420" r:id="rId5"/>
    <p:sldId id="419" r:id="rId6"/>
    <p:sldId id="302" r:id="rId7"/>
    <p:sldId id="303" r:id="rId8"/>
    <p:sldId id="321" r:id="rId9"/>
    <p:sldId id="349" r:id="rId10"/>
    <p:sldId id="343" r:id="rId11"/>
    <p:sldId id="354" r:id="rId12"/>
    <p:sldId id="322" r:id="rId13"/>
    <p:sldId id="408" r:id="rId14"/>
    <p:sldId id="411" r:id="rId15"/>
    <p:sldId id="397" r:id="rId16"/>
    <p:sldId id="412" r:id="rId17"/>
    <p:sldId id="310" r:id="rId18"/>
    <p:sldId id="314" r:id="rId19"/>
    <p:sldId id="429" r:id="rId20"/>
    <p:sldId id="430" r:id="rId21"/>
    <p:sldId id="433" r:id="rId22"/>
    <p:sldId id="435" r:id="rId23"/>
    <p:sldId id="436" r:id="rId24"/>
    <p:sldId id="434" r:id="rId25"/>
    <p:sldId id="437" r:id="rId26"/>
    <p:sldId id="438" r:id="rId27"/>
    <p:sldId id="439" r:id="rId28"/>
    <p:sldId id="403" r:id="rId29"/>
    <p:sldId id="404" r:id="rId30"/>
    <p:sldId id="405" r:id="rId31"/>
    <p:sldId id="428" r:id="rId32"/>
    <p:sldId id="318" r:id="rId33"/>
    <p:sldId id="319" r:id="rId34"/>
  </p:sldIdLst>
  <p:sldSz cx="9144000" cy="6858000" type="screen4x3"/>
  <p:notesSz cx="6989763" cy="9275763"/>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CB4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0009" autoAdjust="0"/>
    <p:restoredTop sz="93511" autoAdjust="0"/>
  </p:normalViewPr>
  <p:slideViewPr>
    <p:cSldViewPr snapToGrid="0">
      <p:cViewPr varScale="1">
        <p:scale>
          <a:sx n="58" d="100"/>
          <a:sy n="58" d="100"/>
        </p:scale>
        <p:origin x="77" y="235"/>
      </p:cViewPr>
      <p:guideLst>
        <p:guide orient="horz" pos="2160"/>
        <p:guide pos="2880"/>
      </p:guideLst>
    </p:cSldViewPr>
  </p:slideViewPr>
  <p:outlineViewPr>
    <p:cViewPr>
      <p:scale>
        <a:sx n="33" d="100"/>
        <a:sy n="33" d="100"/>
      </p:scale>
      <p:origin x="0" y="10434"/>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ustomXml" Target="../customXml/item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customXml" Target="../customXml/item3.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29530" cy="464105"/>
          </a:xfrm>
          <a:prstGeom prst="rect">
            <a:avLst/>
          </a:prstGeom>
        </p:spPr>
        <p:txBody>
          <a:bodyPr vert="horz" lIns="91202" tIns="45601" rIns="91202" bIns="45601"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sz="quarter" idx="1"/>
          </p:nvPr>
        </p:nvSpPr>
        <p:spPr>
          <a:xfrm>
            <a:off x="3958651" y="0"/>
            <a:ext cx="3029530" cy="464105"/>
          </a:xfrm>
          <a:prstGeom prst="rect">
            <a:avLst/>
          </a:prstGeom>
        </p:spPr>
        <p:txBody>
          <a:bodyPr vert="horz" lIns="91202" tIns="45601" rIns="91202" bIns="45601" rtlCol="0"/>
          <a:lstStyle>
            <a:lvl1pPr algn="r" fontAlgn="auto">
              <a:spcBef>
                <a:spcPts val="0"/>
              </a:spcBef>
              <a:spcAft>
                <a:spcPts val="0"/>
              </a:spcAft>
              <a:defRPr sz="1200">
                <a:latin typeface="+mn-lt"/>
              </a:defRPr>
            </a:lvl1pPr>
          </a:lstStyle>
          <a:p>
            <a:pPr>
              <a:defRPr/>
            </a:pPr>
            <a:fld id="{0ABCD8B3-9834-4D05-9C26-80F968E5015E}" type="datetimeFigureOut">
              <a:rPr lang="en-US"/>
              <a:pPr>
                <a:defRPr/>
              </a:pPr>
              <a:t>7/10/2025</a:t>
            </a:fld>
            <a:endParaRPr lang="en-US" dirty="0"/>
          </a:p>
        </p:txBody>
      </p:sp>
      <p:sp>
        <p:nvSpPr>
          <p:cNvPr id="4" name="Footer Placeholder 3"/>
          <p:cNvSpPr>
            <a:spLocks noGrp="1"/>
          </p:cNvSpPr>
          <p:nvPr>
            <p:ph type="ftr" sz="quarter" idx="2"/>
          </p:nvPr>
        </p:nvSpPr>
        <p:spPr>
          <a:xfrm>
            <a:off x="1" y="8810074"/>
            <a:ext cx="3029530" cy="464105"/>
          </a:xfrm>
          <a:prstGeom prst="rect">
            <a:avLst/>
          </a:prstGeom>
        </p:spPr>
        <p:txBody>
          <a:bodyPr vert="horz" lIns="91202" tIns="45601" rIns="91202" bIns="45601" rtlCol="0" anchor="b"/>
          <a:lstStyle>
            <a:lvl1pPr algn="l" fontAlgn="auto">
              <a:spcBef>
                <a:spcPts val="0"/>
              </a:spcBef>
              <a:spcAft>
                <a:spcPts val="0"/>
              </a:spcAft>
              <a:defRPr sz="1200">
                <a:latin typeface="+mn-lt"/>
              </a:defRPr>
            </a:lvl1pPr>
          </a:lstStyle>
          <a:p>
            <a:pPr>
              <a:defRPr/>
            </a:pPr>
            <a:endParaRPr lang="en-US"/>
          </a:p>
        </p:txBody>
      </p:sp>
      <p:sp>
        <p:nvSpPr>
          <p:cNvPr id="5" name="Slide Number Placeholder 4"/>
          <p:cNvSpPr>
            <a:spLocks noGrp="1"/>
          </p:cNvSpPr>
          <p:nvPr>
            <p:ph type="sldNum" sz="quarter" idx="3"/>
          </p:nvPr>
        </p:nvSpPr>
        <p:spPr>
          <a:xfrm>
            <a:off x="3958651" y="8810074"/>
            <a:ext cx="3029530" cy="464105"/>
          </a:xfrm>
          <a:prstGeom prst="rect">
            <a:avLst/>
          </a:prstGeom>
        </p:spPr>
        <p:txBody>
          <a:bodyPr vert="horz" lIns="91202" tIns="45601" rIns="91202" bIns="45601" rtlCol="0" anchor="b"/>
          <a:lstStyle>
            <a:lvl1pPr algn="r" fontAlgn="auto">
              <a:spcBef>
                <a:spcPts val="0"/>
              </a:spcBef>
              <a:spcAft>
                <a:spcPts val="0"/>
              </a:spcAft>
              <a:defRPr sz="1200">
                <a:latin typeface="+mn-lt"/>
              </a:defRPr>
            </a:lvl1pPr>
          </a:lstStyle>
          <a:p>
            <a:pPr>
              <a:defRPr/>
            </a:pPr>
            <a:fld id="{C64B009E-C5A6-4C58-AEDB-1366D3B91C2F}" type="slidenum">
              <a:rPr lang="en-US"/>
              <a:pPr>
                <a:defRPr/>
              </a:pPr>
              <a:t>‹#›</a:t>
            </a:fld>
            <a:endParaRPr lang="en-US" dirty="0"/>
          </a:p>
        </p:txBody>
      </p:sp>
    </p:spTree>
    <p:extLst>
      <p:ext uri="{BB962C8B-B14F-4D97-AF65-F5344CB8AC3E}">
        <p14:creationId xmlns:p14="http://schemas.microsoft.com/office/powerpoint/2010/main" val="2339538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29530" cy="464105"/>
          </a:xfrm>
          <a:prstGeom prst="rect">
            <a:avLst/>
          </a:prstGeom>
        </p:spPr>
        <p:txBody>
          <a:bodyPr vert="horz" lIns="92935" tIns="46468" rIns="92935" bIns="46468"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958651" y="0"/>
            <a:ext cx="3029530" cy="464105"/>
          </a:xfrm>
          <a:prstGeom prst="rect">
            <a:avLst/>
          </a:prstGeom>
        </p:spPr>
        <p:txBody>
          <a:bodyPr vert="horz" lIns="92935" tIns="46468" rIns="92935" bIns="46468" rtlCol="0"/>
          <a:lstStyle>
            <a:lvl1pPr algn="r" fontAlgn="auto">
              <a:spcBef>
                <a:spcPts val="0"/>
              </a:spcBef>
              <a:spcAft>
                <a:spcPts val="0"/>
              </a:spcAft>
              <a:defRPr sz="1200">
                <a:latin typeface="+mn-lt"/>
              </a:defRPr>
            </a:lvl1pPr>
          </a:lstStyle>
          <a:p>
            <a:pPr>
              <a:defRPr/>
            </a:pPr>
            <a:fld id="{C6C2FEE5-091F-4D5F-890A-83CC2DF6AE97}" type="datetimeFigureOut">
              <a:rPr lang="en-US"/>
              <a:pPr>
                <a:defRPr/>
              </a:pPr>
              <a:t>7/10/2025</a:t>
            </a:fld>
            <a:endParaRPr lang="en-US" dirty="0"/>
          </a:p>
        </p:txBody>
      </p:sp>
      <p:sp>
        <p:nvSpPr>
          <p:cNvPr id="4" name="Slide Image Placeholder 3"/>
          <p:cNvSpPr>
            <a:spLocks noGrp="1" noRot="1" noChangeAspect="1"/>
          </p:cNvSpPr>
          <p:nvPr>
            <p:ph type="sldImg" idx="2"/>
          </p:nvPr>
        </p:nvSpPr>
        <p:spPr>
          <a:xfrm>
            <a:off x="1176338" y="695325"/>
            <a:ext cx="4637087" cy="3478213"/>
          </a:xfrm>
          <a:prstGeom prst="rect">
            <a:avLst/>
          </a:prstGeom>
          <a:noFill/>
          <a:ln w="12700">
            <a:solidFill>
              <a:prstClr val="black"/>
            </a:solidFill>
          </a:ln>
        </p:spPr>
        <p:txBody>
          <a:bodyPr vert="horz" lIns="92935" tIns="46468" rIns="92935" bIns="46468" rtlCol="0" anchor="ctr"/>
          <a:lstStyle/>
          <a:p>
            <a:pPr lvl="0"/>
            <a:endParaRPr lang="en-US" noProof="0" dirty="0"/>
          </a:p>
        </p:txBody>
      </p:sp>
      <p:sp>
        <p:nvSpPr>
          <p:cNvPr id="5" name="Notes Placeholder 4"/>
          <p:cNvSpPr>
            <a:spLocks noGrp="1"/>
          </p:cNvSpPr>
          <p:nvPr>
            <p:ph type="body" sz="quarter" idx="3"/>
          </p:nvPr>
        </p:nvSpPr>
        <p:spPr>
          <a:xfrm>
            <a:off x="699610" y="4406622"/>
            <a:ext cx="5590544" cy="4173777"/>
          </a:xfrm>
          <a:prstGeom prst="rect">
            <a:avLst/>
          </a:prstGeom>
        </p:spPr>
        <p:txBody>
          <a:bodyPr vert="horz" lIns="92935" tIns="46468" rIns="92935" bIns="46468"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1" y="8810074"/>
            <a:ext cx="3029530" cy="464105"/>
          </a:xfrm>
          <a:prstGeom prst="rect">
            <a:avLst/>
          </a:prstGeom>
        </p:spPr>
        <p:txBody>
          <a:bodyPr vert="horz" lIns="92935" tIns="46468" rIns="92935" bIns="46468"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958651" y="8810074"/>
            <a:ext cx="3029530" cy="464105"/>
          </a:xfrm>
          <a:prstGeom prst="rect">
            <a:avLst/>
          </a:prstGeom>
        </p:spPr>
        <p:txBody>
          <a:bodyPr vert="horz" lIns="92935" tIns="46468" rIns="92935" bIns="46468" rtlCol="0" anchor="b"/>
          <a:lstStyle>
            <a:lvl1pPr algn="r" fontAlgn="auto">
              <a:spcBef>
                <a:spcPts val="0"/>
              </a:spcBef>
              <a:spcAft>
                <a:spcPts val="0"/>
              </a:spcAft>
              <a:defRPr sz="1200">
                <a:latin typeface="+mn-lt"/>
              </a:defRPr>
            </a:lvl1pPr>
          </a:lstStyle>
          <a:p>
            <a:pPr>
              <a:defRPr/>
            </a:pPr>
            <a:fld id="{2F0F5608-8BDF-4E6C-9F34-817D6222E9BB}" type="slidenum">
              <a:rPr lang="en-US"/>
              <a:pPr>
                <a:defRPr/>
              </a:pPr>
              <a:t>‹#›</a:t>
            </a:fld>
            <a:endParaRPr lang="en-US" dirty="0"/>
          </a:p>
        </p:txBody>
      </p:sp>
    </p:spTree>
    <p:extLst>
      <p:ext uri="{BB962C8B-B14F-4D97-AF65-F5344CB8AC3E}">
        <p14:creationId xmlns:p14="http://schemas.microsoft.com/office/powerpoint/2010/main" val="323803625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p:spPr>
      </p:sp>
      <p:sp>
        <p:nvSpPr>
          <p:cNvPr id="40963" name="Notes Placeholder 2"/>
          <p:cNvSpPr>
            <a:spLocks noGrp="1"/>
          </p:cNvSpPr>
          <p:nvPr>
            <p:ph type="body" idx="1"/>
          </p:nvPr>
        </p:nvSpPr>
        <p:spPr bwMode="auto">
          <a:noFill/>
        </p:spPr>
        <p:txBody>
          <a:bodyPr wrap="square" numCol="1" anchor="t" anchorCtr="0" compatLnSpc="1">
            <a:prstTxWarp prst="textNoShape">
              <a:avLst/>
            </a:prstTxWarp>
          </a:bodyPr>
          <a:lstStyle/>
          <a:p>
            <a:pPr defTabSz="927856" eaLnBrk="1" hangingPunct="1">
              <a:spcBef>
                <a:spcPct val="0"/>
              </a:spcBef>
            </a:pPr>
            <a:endParaRPr lang="en-US" dirty="0">
              <a:latin typeface="Century Gothic" pitchFamily="34" charset="0"/>
            </a:endParaRPr>
          </a:p>
        </p:txBody>
      </p:sp>
      <p:sp>
        <p:nvSpPr>
          <p:cNvPr id="409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204A067-32C7-4EE5-B5E1-9B00C62740DB}" type="slidenum">
              <a:rPr lang="en-US" smtClean="0"/>
              <a:pPr fontAlgn="base">
                <a:spcBef>
                  <a:spcPct val="0"/>
                </a:spcBef>
                <a:spcAft>
                  <a:spcPct val="0"/>
                </a:spcAft>
                <a:defRPr/>
              </a:pPr>
              <a:t>1</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F0F5608-8BDF-4E6C-9F34-817D6222E9BB}" type="slidenum">
              <a:rPr lang="en-US" smtClean="0"/>
              <a:pPr>
                <a:defRPr/>
              </a:pPr>
              <a:t>12</a:t>
            </a:fld>
            <a:endParaRPr lang="en-US" dirty="0"/>
          </a:p>
        </p:txBody>
      </p:sp>
    </p:spTree>
    <p:extLst>
      <p:ext uri="{BB962C8B-B14F-4D97-AF65-F5344CB8AC3E}">
        <p14:creationId xmlns:p14="http://schemas.microsoft.com/office/powerpoint/2010/main" val="6773826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F0F5608-8BDF-4E6C-9F34-817D6222E9BB}" type="slidenum">
              <a:rPr lang="en-US" smtClean="0"/>
              <a:pPr>
                <a:defRPr/>
              </a:pPr>
              <a:t>18</a:t>
            </a:fld>
            <a:endParaRPr lang="en-US" dirty="0"/>
          </a:p>
        </p:txBody>
      </p:sp>
    </p:spTree>
    <p:extLst>
      <p:ext uri="{BB962C8B-B14F-4D97-AF65-F5344CB8AC3E}">
        <p14:creationId xmlns:p14="http://schemas.microsoft.com/office/powerpoint/2010/main" val="35414007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F0F5608-8BDF-4E6C-9F34-817D6222E9BB}" type="slidenum">
              <a:rPr lang="en-US" smtClean="0"/>
              <a:pPr>
                <a:defRPr/>
              </a:pPr>
              <a:t>33</a:t>
            </a:fld>
            <a:endParaRPr lang="en-US" dirty="0"/>
          </a:p>
        </p:txBody>
      </p:sp>
    </p:spTree>
    <p:extLst>
      <p:ext uri="{BB962C8B-B14F-4D97-AF65-F5344CB8AC3E}">
        <p14:creationId xmlns:p14="http://schemas.microsoft.com/office/powerpoint/2010/main" val="42001953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3" name="Picture 1" descr="bkg.png"/>
          <p:cNvPicPr>
            <a:picLocks noChangeAspect="1"/>
          </p:cNvPicPr>
          <p:nvPr userDrawn="1"/>
        </p:nvPicPr>
        <p:blipFill>
          <a:blip r:embed="rId2" cstate="print"/>
          <a:srcRect/>
          <a:stretch>
            <a:fillRect/>
          </a:stretch>
        </p:blipFill>
        <p:spPr bwMode="auto">
          <a:xfrm>
            <a:off x="3175" y="0"/>
            <a:ext cx="9140825" cy="6858000"/>
          </a:xfrm>
          <a:prstGeom prst="rect">
            <a:avLst/>
          </a:prstGeom>
          <a:noFill/>
          <a:ln w="9525">
            <a:noFill/>
            <a:miter lim="800000"/>
            <a:headEnd/>
            <a:tailEnd/>
          </a:ln>
        </p:spPr>
      </p:pic>
      <p:sp>
        <p:nvSpPr>
          <p:cNvPr id="10" name="Title 1"/>
          <p:cNvSpPr>
            <a:spLocks noGrp="1"/>
          </p:cNvSpPr>
          <p:nvPr>
            <p:ph type="title" hasCustomPrompt="1"/>
          </p:nvPr>
        </p:nvSpPr>
        <p:spPr>
          <a:xfrm>
            <a:off x="0" y="3160645"/>
            <a:ext cx="9144000" cy="821289"/>
          </a:xfrm>
          <a:prstGeom prst="rect">
            <a:avLst/>
          </a:prstGeom>
        </p:spPr>
        <p:txBody>
          <a:bodyPr>
            <a:noAutofit/>
          </a:bodyPr>
          <a:lstStyle>
            <a:lvl1pPr algn="ctr">
              <a:defRPr sz="4800" baseline="0">
                <a:solidFill>
                  <a:schemeClr val="tx2"/>
                </a:solidFill>
                <a:effectLst/>
                <a:latin typeface="Century Gothic" pitchFamily="34" charset="0"/>
              </a:defRPr>
            </a:lvl1pPr>
          </a:lstStyle>
          <a:p>
            <a:r>
              <a:rPr lang="en-US" dirty="0"/>
              <a:t>Click to enter presentation title</a:t>
            </a:r>
          </a:p>
        </p:txBody>
      </p:sp>
      <p:sp>
        <p:nvSpPr>
          <p:cNvPr id="6" name="Text Placeholder 5"/>
          <p:cNvSpPr>
            <a:spLocks noGrp="1"/>
          </p:cNvSpPr>
          <p:nvPr>
            <p:ph type="body" sz="quarter" idx="10" hasCustomPrompt="1"/>
          </p:nvPr>
        </p:nvSpPr>
        <p:spPr>
          <a:xfrm>
            <a:off x="134936" y="6516689"/>
            <a:ext cx="2484438" cy="214312"/>
          </a:xfrm>
          <a:prstGeom prst="rect">
            <a:avLst/>
          </a:prstGeom>
        </p:spPr>
        <p:txBody>
          <a:bodyPr/>
          <a:lstStyle>
            <a:lvl1pPr marL="0" indent="0">
              <a:buFontTx/>
              <a:buNone/>
              <a:defRPr sz="800" baseline="0">
                <a:solidFill>
                  <a:schemeClr val="tx2">
                    <a:lumMod val="75000"/>
                  </a:schemeClr>
                </a:solidFill>
                <a:latin typeface="Century Gothic" pitchFamily="34" charset="0"/>
              </a:defRPr>
            </a:lvl1pPr>
            <a:lvl2pPr marL="457200" indent="0">
              <a:buFontTx/>
              <a:buNone/>
              <a:defRPr sz="800">
                <a:latin typeface="Century Gothic" pitchFamily="34" charset="0"/>
              </a:defRPr>
            </a:lvl2pPr>
            <a:lvl3pPr marL="914400" indent="0">
              <a:buFontTx/>
              <a:buNone/>
              <a:defRPr sz="800">
                <a:latin typeface="Century Gothic" pitchFamily="34" charset="0"/>
              </a:defRPr>
            </a:lvl3pPr>
            <a:lvl4pPr marL="1371600" indent="0">
              <a:buFontTx/>
              <a:buNone/>
              <a:defRPr sz="800">
                <a:latin typeface="Century Gothic" pitchFamily="34" charset="0"/>
              </a:defRPr>
            </a:lvl4pPr>
            <a:lvl5pPr marL="1828800" indent="0">
              <a:buFontTx/>
              <a:buNone/>
              <a:defRPr sz="800">
                <a:latin typeface="Century Gothic" pitchFamily="34" charset="0"/>
              </a:defRPr>
            </a:lvl5pPr>
          </a:lstStyle>
          <a:p>
            <a:pPr lvl="0"/>
            <a:r>
              <a:rPr lang="en-US" dirty="0"/>
              <a:t>Packaging and Labeling Subcommittee: 2015</a:t>
            </a:r>
          </a:p>
        </p:txBody>
      </p:sp>
      <p:sp>
        <p:nvSpPr>
          <p:cNvPr id="9" name="Text Placeholder 8"/>
          <p:cNvSpPr>
            <a:spLocks noGrp="1"/>
          </p:cNvSpPr>
          <p:nvPr>
            <p:ph type="body" sz="quarter" idx="11" hasCustomPrompt="1"/>
          </p:nvPr>
        </p:nvSpPr>
        <p:spPr>
          <a:xfrm>
            <a:off x="6134101" y="6510338"/>
            <a:ext cx="2870200" cy="220662"/>
          </a:xfrm>
          <a:prstGeom prst="rect">
            <a:avLst/>
          </a:prstGeom>
        </p:spPr>
        <p:txBody>
          <a:bodyPr/>
          <a:lstStyle>
            <a:lvl1pPr marL="0" indent="0" algn="r">
              <a:buFontTx/>
              <a:buNone/>
              <a:defRPr sz="800">
                <a:solidFill>
                  <a:schemeClr val="tx2">
                    <a:lumMod val="75000"/>
                  </a:schemeClr>
                </a:solidFill>
                <a:latin typeface="Century Gothic" pitchFamily="34" charset="0"/>
              </a:defRPr>
            </a:lvl1pPr>
            <a:lvl2pPr marL="457200" indent="0" algn="r">
              <a:buFontTx/>
              <a:buNone/>
              <a:defRPr sz="800">
                <a:solidFill>
                  <a:schemeClr val="tx2">
                    <a:lumMod val="75000"/>
                  </a:schemeClr>
                </a:solidFill>
                <a:latin typeface="Century Gothic" pitchFamily="34" charset="0"/>
              </a:defRPr>
            </a:lvl2pPr>
            <a:lvl3pPr marL="914400" indent="0" algn="r">
              <a:buFontTx/>
              <a:buNone/>
              <a:defRPr sz="800">
                <a:solidFill>
                  <a:schemeClr val="tx2">
                    <a:lumMod val="75000"/>
                  </a:schemeClr>
                </a:solidFill>
                <a:latin typeface="Century Gothic" pitchFamily="34" charset="0"/>
              </a:defRPr>
            </a:lvl3pPr>
            <a:lvl4pPr marL="1371600" indent="0" algn="r">
              <a:buFontTx/>
              <a:buNone/>
              <a:defRPr sz="800">
                <a:solidFill>
                  <a:schemeClr val="tx2">
                    <a:lumMod val="75000"/>
                  </a:schemeClr>
                </a:solidFill>
                <a:latin typeface="Century Gothic" pitchFamily="34" charset="0"/>
              </a:defRPr>
            </a:lvl4pPr>
            <a:lvl5pPr marL="1828800" indent="0" algn="r">
              <a:buFontTx/>
              <a:buNone/>
              <a:defRPr sz="800">
                <a:solidFill>
                  <a:schemeClr val="tx2">
                    <a:lumMod val="75000"/>
                  </a:schemeClr>
                </a:solidFill>
                <a:latin typeface="Century Gothic" pitchFamily="34" charset="0"/>
              </a:defRPr>
            </a:lvl5pPr>
          </a:lstStyle>
          <a:p>
            <a:pPr lvl="0"/>
            <a:r>
              <a:rPr lang="en-US" dirty="0"/>
              <a:t>Click to insert presentation date</a:t>
            </a:r>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1" descr="blank_bkg.png"/>
          <p:cNvPicPr>
            <a:picLocks noChangeAspect="1"/>
          </p:cNvPicPr>
          <p:nvPr userDrawn="1"/>
        </p:nvPicPr>
        <p:blipFill>
          <a:blip r:embed="rId2" cstate="print"/>
          <a:srcRect/>
          <a:stretch>
            <a:fillRect/>
          </a:stretch>
        </p:blipFill>
        <p:spPr bwMode="auto">
          <a:xfrm>
            <a:off x="3175" y="0"/>
            <a:ext cx="9140825" cy="6858000"/>
          </a:xfrm>
          <a:prstGeom prst="rect">
            <a:avLst/>
          </a:prstGeom>
          <a:noFill/>
          <a:ln w="9525">
            <a:noFill/>
            <a:miter lim="800000"/>
            <a:headEnd/>
            <a:tailEnd/>
          </a:ln>
        </p:spPr>
      </p:pic>
      <p:sp>
        <p:nvSpPr>
          <p:cNvPr id="2" name="Title 1"/>
          <p:cNvSpPr>
            <a:spLocks noGrp="1"/>
          </p:cNvSpPr>
          <p:nvPr>
            <p:ph type="title"/>
          </p:nvPr>
        </p:nvSpPr>
        <p:spPr>
          <a:xfrm>
            <a:off x="2743200" y="616226"/>
            <a:ext cx="6096000" cy="821289"/>
          </a:xfrm>
          <a:prstGeom prst="rect">
            <a:avLst/>
          </a:prstGeom>
        </p:spPr>
        <p:txBody>
          <a:bodyPr>
            <a:noAutofit/>
          </a:bodyPr>
          <a:lstStyle>
            <a:lvl1pPr algn="l">
              <a:defRPr sz="3200">
                <a:solidFill>
                  <a:schemeClr val="bg1"/>
                </a:solidFill>
                <a:effectLst/>
                <a:latin typeface="Century Gothic" pitchFamily="34" charset="0"/>
              </a:defRPr>
            </a:lvl1pPr>
          </a:lstStyle>
          <a:p>
            <a:r>
              <a:rPr lang="en-US" dirty="0"/>
              <a:t>Click to edit Master title style</a:t>
            </a:r>
          </a:p>
        </p:txBody>
      </p:sp>
      <p:sp>
        <p:nvSpPr>
          <p:cNvPr id="3" name="Content Placeholder 2"/>
          <p:cNvSpPr>
            <a:spLocks noGrp="1"/>
          </p:cNvSpPr>
          <p:nvPr>
            <p:ph idx="1"/>
          </p:nvPr>
        </p:nvSpPr>
        <p:spPr>
          <a:xfrm>
            <a:off x="457200" y="1828800"/>
            <a:ext cx="8229600" cy="4572000"/>
          </a:xfrm>
          <a:prstGeom prst="rect">
            <a:avLst/>
          </a:prstGeom>
        </p:spPr>
        <p:txBody>
          <a:bodyPr/>
          <a:lstStyle>
            <a:lvl1pPr>
              <a:spcAft>
                <a:spcPts val="0"/>
              </a:spcAft>
              <a:buFont typeface="Arial" pitchFamily="34" charset="0"/>
              <a:buChar char="•"/>
              <a:defRPr sz="2400">
                <a:solidFill>
                  <a:schemeClr val="tx2"/>
                </a:solidFill>
                <a:latin typeface="Century Gothic" pitchFamily="34" charset="0"/>
              </a:defRPr>
            </a:lvl1pPr>
            <a:lvl2pPr>
              <a:buFont typeface="Arial" pitchFamily="34" charset="0"/>
              <a:buChar char="•"/>
              <a:defRPr sz="2200">
                <a:solidFill>
                  <a:schemeClr val="tx2"/>
                </a:solidFill>
                <a:latin typeface="Century Gothic" pitchFamily="34" charset="0"/>
              </a:defRPr>
            </a:lvl2pPr>
            <a:lvl3pPr>
              <a:buFont typeface="Arial" pitchFamily="34" charset="0"/>
              <a:buChar char="•"/>
              <a:defRPr sz="2000">
                <a:solidFill>
                  <a:schemeClr val="tx2"/>
                </a:solidFill>
                <a:latin typeface="Century Gothic" pitchFamily="34" charset="0"/>
              </a:defRPr>
            </a:lvl3pPr>
            <a:lvl4pPr>
              <a:buFont typeface="Arial" pitchFamily="34" charset="0"/>
              <a:buChar char="•"/>
              <a:defRPr>
                <a:solidFill>
                  <a:schemeClr val="tx2"/>
                </a:solidFill>
                <a:latin typeface="Century Gothic" pitchFamily="34" charset="0"/>
              </a:defRPr>
            </a:lvl4pPr>
            <a:lvl5pPr>
              <a:buFont typeface="Arial" pitchFamily="34" charset="0"/>
              <a:buChar char="•"/>
              <a:defRPr>
                <a:solidFill>
                  <a:schemeClr val="tx2"/>
                </a:solidFill>
                <a:latin typeface="Century Gothic"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0"/>
          </p:nvPr>
        </p:nvSpPr>
        <p:spPr>
          <a:xfrm>
            <a:off x="7589838" y="6510338"/>
            <a:ext cx="1371600" cy="152400"/>
          </a:xfrm>
          <a:prstGeom prst="rect">
            <a:avLst/>
          </a:prstGeom>
        </p:spPr>
        <p:txBody>
          <a:bodyPr/>
          <a:lstStyle>
            <a:lvl1pPr algn="r" fontAlgn="auto">
              <a:spcBef>
                <a:spcPts val="0"/>
              </a:spcBef>
              <a:spcAft>
                <a:spcPts val="0"/>
              </a:spcAft>
              <a:defRPr sz="800">
                <a:solidFill>
                  <a:schemeClr val="tx2">
                    <a:lumMod val="75000"/>
                  </a:schemeClr>
                </a:solidFill>
                <a:latin typeface="Century Gothic" pitchFamily="34" charset="0"/>
              </a:defRPr>
            </a:lvl1pPr>
          </a:lstStyle>
          <a:p>
            <a:pPr>
              <a:defRPr/>
            </a:pPr>
            <a:fld id="{C3886494-1DC5-452A-B5B1-81BE50248BEE}" type="slidenum">
              <a:rPr lang="en-US"/>
              <a:pPr>
                <a:defRPr/>
              </a:pPr>
              <a:t>‹#›</a:t>
            </a:fld>
            <a:endParaRPr lang="en-US" dirty="0"/>
          </a:p>
        </p:txBody>
      </p:sp>
      <p:sp>
        <p:nvSpPr>
          <p:cNvPr id="7" name="Text Placeholder 5"/>
          <p:cNvSpPr>
            <a:spLocks noGrp="1"/>
          </p:cNvSpPr>
          <p:nvPr>
            <p:ph type="body" sz="quarter" idx="11" hasCustomPrompt="1"/>
          </p:nvPr>
        </p:nvSpPr>
        <p:spPr>
          <a:xfrm>
            <a:off x="134936" y="6516689"/>
            <a:ext cx="2484438" cy="214312"/>
          </a:xfrm>
          <a:prstGeom prst="rect">
            <a:avLst/>
          </a:prstGeom>
        </p:spPr>
        <p:txBody>
          <a:bodyPr/>
          <a:lstStyle>
            <a:lvl1pPr marL="0" indent="0">
              <a:buFontTx/>
              <a:buNone/>
              <a:defRPr sz="800" baseline="0">
                <a:solidFill>
                  <a:schemeClr val="tx2">
                    <a:lumMod val="75000"/>
                  </a:schemeClr>
                </a:solidFill>
                <a:latin typeface="Century Gothic" pitchFamily="34" charset="0"/>
              </a:defRPr>
            </a:lvl1pPr>
            <a:lvl2pPr marL="457200" indent="0">
              <a:buFontTx/>
              <a:buNone/>
              <a:defRPr sz="800">
                <a:latin typeface="Century Gothic" pitchFamily="34" charset="0"/>
              </a:defRPr>
            </a:lvl2pPr>
            <a:lvl3pPr marL="914400" indent="0">
              <a:buFontTx/>
              <a:buNone/>
              <a:defRPr sz="800">
                <a:latin typeface="Century Gothic" pitchFamily="34" charset="0"/>
              </a:defRPr>
            </a:lvl3pPr>
            <a:lvl4pPr marL="1371600" indent="0">
              <a:buFontTx/>
              <a:buNone/>
              <a:defRPr sz="800">
                <a:latin typeface="Century Gothic" pitchFamily="34" charset="0"/>
              </a:defRPr>
            </a:lvl4pPr>
            <a:lvl5pPr marL="1828800" indent="0">
              <a:buFontTx/>
              <a:buNone/>
              <a:defRPr sz="800">
                <a:latin typeface="Century Gothic" pitchFamily="34" charset="0"/>
              </a:defRPr>
            </a:lvl5pPr>
          </a:lstStyle>
          <a:p>
            <a:pPr lvl="0"/>
            <a:r>
              <a:rPr lang="en-US" dirty="0"/>
              <a:t>Packaging and Labeling Subcommittee: 2015</a:t>
            </a:r>
          </a:p>
        </p:txBody>
      </p:sp>
    </p:spTree>
  </p:cSld>
  <p:clrMapOvr>
    <a:masterClrMapping/>
  </p:clrMapOvr>
  <p:transition>
    <p:fade/>
  </p:transition>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Only">
    <p:spTree>
      <p:nvGrpSpPr>
        <p:cNvPr id="1" name=""/>
        <p:cNvGrpSpPr/>
        <p:nvPr/>
      </p:nvGrpSpPr>
      <p:grpSpPr>
        <a:xfrm>
          <a:off x="0" y="0"/>
          <a:ext cx="0" cy="0"/>
          <a:chOff x="0" y="0"/>
          <a:chExt cx="0" cy="0"/>
        </a:xfrm>
      </p:grpSpPr>
      <p:pic>
        <p:nvPicPr>
          <p:cNvPr id="3" name="Picture 1" descr="bkg.png"/>
          <p:cNvPicPr>
            <a:picLocks noChangeAspect="1"/>
          </p:cNvPicPr>
          <p:nvPr userDrawn="1"/>
        </p:nvPicPr>
        <p:blipFill>
          <a:blip r:embed="rId2" cstate="print"/>
          <a:srcRect/>
          <a:stretch>
            <a:fillRect/>
          </a:stretch>
        </p:blipFill>
        <p:spPr bwMode="auto">
          <a:xfrm>
            <a:off x="3175" y="0"/>
            <a:ext cx="9140825" cy="6858000"/>
          </a:xfrm>
          <a:prstGeom prst="rect">
            <a:avLst/>
          </a:prstGeom>
          <a:noFill/>
          <a:ln w="9525">
            <a:noFill/>
            <a:miter lim="800000"/>
            <a:headEnd/>
            <a:tailEnd/>
          </a:ln>
        </p:spPr>
      </p:pic>
      <p:sp>
        <p:nvSpPr>
          <p:cNvPr id="7" name="Content Placeholder 2"/>
          <p:cNvSpPr>
            <a:spLocks noGrp="1"/>
          </p:cNvSpPr>
          <p:nvPr>
            <p:ph idx="1"/>
          </p:nvPr>
        </p:nvSpPr>
        <p:spPr>
          <a:xfrm>
            <a:off x="457200" y="1828800"/>
            <a:ext cx="8229600" cy="4572000"/>
          </a:xfrm>
          <a:prstGeom prst="rect">
            <a:avLst/>
          </a:prstGeom>
        </p:spPr>
        <p:txBody>
          <a:bodyPr/>
          <a:lstStyle>
            <a:lvl1pPr>
              <a:spcAft>
                <a:spcPts val="0"/>
              </a:spcAft>
              <a:buFont typeface="Arial" pitchFamily="34" charset="0"/>
              <a:buChar char="•"/>
              <a:defRPr sz="2400">
                <a:solidFill>
                  <a:schemeClr val="tx2"/>
                </a:solidFill>
                <a:latin typeface="Century Gothic" pitchFamily="34" charset="0"/>
              </a:defRPr>
            </a:lvl1pPr>
            <a:lvl2pPr>
              <a:buFont typeface="Arial" pitchFamily="34" charset="0"/>
              <a:buChar char="•"/>
              <a:defRPr sz="2200">
                <a:solidFill>
                  <a:schemeClr val="tx2"/>
                </a:solidFill>
                <a:latin typeface="Century Gothic" pitchFamily="34" charset="0"/>
              </a:defRPr>
            </a:lvl2pPr>
            <a:lvl3pPr>
              <a:buFont typeface="Arial" pitchFamily="34" charset="0"/>
              <a:buChar char="•"/>
              <a:defRPr sz="2000">
                <a:solidFill>
                  <a:schemeClr val="tx2"/>
                </a:solidFill>
                <a:latin typeface="Century Gothic" pitchFamily="34" charset="0"/>
              </a:defRPr>
            </a:lvl3pPr>
            <a:lvl4pPr>
              <a:buFont typeface="Arial" pitchFamily="34" charset="0"/>
              <a:buChar char="•"/>
              <a:defRPr>
                <a:solidFill>
                  <a:schemeClr val="tx2"/>
                </a:solidFill>
                <a:latin typeface="Century Gothic" pitchFamily="34" charset="0"/>
              </a:defRPr>
            </a:lvl4pPr>
            <a:lvl5pPr>
              <a:buFont typeface="Arial" pitchFamily="34" charset="0"/>
              <a:buChar char="•"/>
              <a:defRPr>
                <a:solidFill>
                  <a:schemeClr val="tx2"/>
                </a:solidFill>
                <a:latin typeface="Century Gothic"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10"/>
          </p:nvPr>
        </p:nvSpPr>
        <p:spPr>
          <a:xfrm>
            <a:off x="7589838" y="6510338"/>
            <a:ext cx="1371600" cy="152400"/>
          </a:xfrm>
          <a:prstGeom prst="rect">
            <a:avLst/>
          </a:prstGeom>
        </p:spPr>
        <p:txBody>
          <a:bodyPr/>
          <a:lstStyle>
            <a:lvl1pPr algn="r" fontAlgn="auto">
              <a:spcBef>
                <a:spcPts val="0"/>
              </a:spcBef>
              <a:spcAft>
                <a:spcPts val="0"/>
              </a:spcAft>
              <a:defRPr sz="800">
                <a:solidFill>
                  <a:schemeClr val="tx2">
                    <a:lumMod val="75000"/>
                  </a:schemeClr>
                </a:solidFill>
                <a:latin typeface="Century Gothic" pitchFamily="34" charset="0"/>
              </a:defRPr>
            </a:lvl1pPr>
          </a:lstStyle>
          <a:p>
            <a:pPr>
              <a:defRPr/>
            </a:pPr>
            <a:fld id="{9EB8A3C2-71A7-4317-8407-A92924B5C6A4}" type="slidenum">
              <a:rPr lang="en-US"/>
              <a:pPr>
                <a:defRPr/>
              </a:pPr>
              <a:t>‹#›</a:t>
            </a:fld>
            <a:endParaRPr lang="en-US" dirty="0"/>
          </a:p>
        </p:txBody>
      </p:sp>
      <p:sp>
        <p:nvSpPr>
          <p:cNvPr id="6" name="Text Placeholder 5"/>
          <p:cNvSpPr>
            <a:spLocks noGrp="1"/>
          </p:cNvSpPr>
          <p:nvPr>
            <p:ph type="body" sz="quarter" idx="11" hasCustomPrompt="1"/>
          </p:nvPr>
        </p:nvSpPr>
        <p:spPr>
          <a:xfrm>
            <a:off x="134936" y="6516689"/>
            <a:ext cx="2484438" cy="214312"/>
          </a:xfrm>
          <a:prstGeom prst="rect">
            <a:avLst/>
          </a:prstGeom>
        </p:spPr>
        <p:txBody>
          <a:bodyPr/>
          <a:lstStyle>
            <a:lvl1pPr marL="0" indent="0">
              <a:buFontTx/>
              <a:buNone/>
              <a:defRPr sz="800" baseline="0">
                <a:solidFill>
                  <a:schemeClr val="tx2">
                    <a:lumMod val="75000"/>
                  </a:schemeClr>
                </a:solidFill>
                <a:latin typeface="Century Gothic" pitchFamily="34" charset="0"/>
              </a:defRPr>
            </a:lvl1pPr>
            <a:lvl2pPr marL="457200" indent="0">
              <a:buFontTx/>
              <a:buNone/>
              <a:defRPr sz="800">
                <a:latin typeface="Century Gothic" pitchFamily="34" charset="0"/>
              </a:defRPr>
            </a:lvl2pPr>
            <a:lvl3pPr marL="914400" indent="0">
              <a:buFontTx/>
              <a:buNone/>
              <a:defRPr sz="800">
                <a:latin typeface="Century Gothic" pitchFamily="34" charset="0"/>
              </a:defRPr>
            </a:lvl3pPr>
            <a:lvl4pPr marL="1371600" indent="0">
              <a:buFontTx/>
              <a:buNone/>
              <a:defRPr sz="800">
                <a:latin typeface="Century Gothic" pitchFamily="34" charset="0"/>
              </a:defRPr>
            </a:lvl4pPr>
            <a:lvl5pPr marL="1828800" indent="0">
              <a:buFontTx/>
              <a:buNone/>
              <a:defRPr sz="800">
                <a:latin typeface="Century Gothic" pitchFamily="34" charset="0"/>
              </a:defRPr>
            </a:lvl5pPr>
          </a:lstStyle>
          <a:p>
            <a:pPr lvl="0"/>
            <a:r>
              <a:rPr lang="en-US" dirty="0"/>
              <a:t>Packaging and Labeling Subcommittee: 2015</a:t>
            </a:r>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B03B891-C04B-4290-AD60-092E7D01FB0E}" type="datetimeFigureOut">
              <a:rPr lang="en-US" smtClean="0"/>
              <a:pPr/>
              <a:t>7/10/2025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5793E04-4440-4F49-9733-11AF5A9517C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ransition>
    <p:fade/>
  </p:transition>
  <p:txStyles>
    <p:titleStyle>
      <a:lvl1pPr algn="ctr" rtl="0" eaLnBrk="0" fontAlgn="base" hangingPunct="0">
        <a:spcBef>
          <a:spcPct val="0"/>
        </a:spcBef>
        <a:spcAft>
          <a:spcPct val="0"/>
        </a:spcAft>
        <a:defRPr sz="4400" kern="1200">
          <a:solidFill>
            <a:srgbClr val="17375E"/>
          </a:solidFill>
          <a:latin typeface="Century Gothic" pitchFamily="34" charset="0"/>
          <a:ea typeface="+mj-ea"/>
          <a:cs typeface="+mj-cs"/>
        </a:defRPr>
      </a:lvl1pPr>
      <a:lvl2pPr algn="ctr" rtl="0" eaLnBrk="0" fontAlgn="base" hangingPunct="0">
        <a:spcBef>
          <a:spcPct val="0"/>
        </a:spcBef>
        <a:spcAft>
          <a:spcPct val="0"/>
        </a:spcAft>
        <a:defRPr sz="4400">
          <a:solidFill>
            <a:srgbClr val="17375E"/>
          </a:solidFill>
          <a:latin typeface="Century Gothic" pitchFamily="34" charset="0"/>
        </a:defRPr>
      </a:lvl2pPr>
      <a:lvl3pPr algn="ctr" rtl="0" eaLnBrk="0" fontAlgn="base" hangingPunct="0">
        <a:spcBef>
          <a:spcPct val="0"/>
        </a:spcBef>
        <a:spcAft>
          <a:spcPct val="0"/>
        </a:spcAft>
        <a:defRPr sz="4400">
          <a:solidFill>
            <a:srgbClr val="17375E"/>
          </a:solidFill>
          <a:latin typeface="Century Gothic" pitchFamily="34" charset="0"/>
        </a:defRPr>
      </a:lvl3pPr>
      <a:lvl4pPr algn="ctr" rtl="0" eaLnBrk="0" fontAlgn="base" hangingPunct="0">
        <a:spcBef>
          <a:spcPct val="0"/>
        </a:spcBef>
        <a:spcAft>
          <a:spcPct val="0"/>
        </a:spcAft>
        <a:defRPr sz="4400">
          <a:solidFill>
            <a:srgbClr val="17375E"/>
          </a:solidFill>
          <a:latin typeface="Century Gothic" pitchFamily="34" charset="0"/>
        </a:defRPr>
      </a:lvl4pPr>
      <a:lvl5pPr algn="ctr" rtl="0" eaLnBrk="0" fontAlgn="base" hangingPunct="0">
        <a:spcBef>
          <a:spcPct val="0"/>
        </a:spcBef>
        <a:spcAft>
          <a:spcPct val="0"/>
        </a:spcAft>
        <a:defRPr sz="4400">
          <a:solidFill>
            <a:srgbClr val="17375E"/>
          </a:solidFill>
          <a:latin typeface="Century Gothic" pitchFamily="34" charset="0"/>
        </a:defRPr>
      </a:lvl5pPr>
      <a:lvl6pPr marL="457200" algn="ctr" rtl="0" fontAlgn="base">
        <a:spcBef>
          <a:spcPct val="0"/>
        </a:spcBef>
        <a:spcAft>
          <a:spcPct val="0"/>
        </a:spcAft>
        <a:defRPr sz="4400">
          <a:solidFill>
            <a:srgbClr val="17375E"/>
          </a:solidFill>
          <a:latin typeface="Century Gothic" pitchFamily="34" charset="0"/>
        </a:defRPr>
      </a:lvl6pPr>
      <a:lvl7pPr marL="914400" algn="ctr" rtl="0" fontAlgn="base">
        <a:spcBef>
          <a:spcPct val="0"/>
        </a:spcBef>
        <a:spcAft>
          <a:spcPct val="0"/>
        </a:spcAft>
        <a:defRPr sz="4400">
          <a:solidFill>
            <a:srgbClr val="17375E"/>
          </a:solidFill>
          <a:latin typeface="Century Gothic" pitchFamily="34" charset="0"/>
        </a:defRPr>
      </a:lvl7pPr>
      <a:lvl8pPr marL="1371600" algn="ctr" rtl="0" fontAlgn="base">
        <a:spcBef>
          <a:spcPct val="0"/>
        </a:spcBef>
        <a:spcAft>
          <a:spcPct val="0"/>
        </a:spcAft>
        <a:defRPr sz="4400">
          <a:solidFill>
            <a:srgbClr val="17375E"/>
          </a:solidFill>
          <a:latin typeface="Century Gothic" pitchFamily="34" charset="0"/>
        </a:defRPr>
      </a:lvl8pPr>
      <a:lvl9pPr marL="1828800" algn="ctr" rtl="0" fontAlgn="base">
        <a:spcBef>
          <a:spcPct val="0"/>
        </a:spcBef>
        <a:spcAft>
          <a:spcPct val="0"/>
        </a:spcAft>
        <a:defRPr sz="4400">
          <a:solidFill>
            <a:srgbClr val="17375E"/>
          </a:solidFill>
          <a:latin typeface="Century Gothic"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79177"/>
            <a:ext cx="9144000" cy="1321758"/>
          </a:xfrm>
        </p:spPr>
        <p:txBody>
          <a:bodyPr/>
          <a:lstStyle/>
          <a:p>
            <a:r>
              <a:rPr lang="en-US" sz="4000" b="1" dirty="0">
                <a:solidFill>
                  <a:schemeClr val="tx1"/>
                </a:solidFill>
              </a:rPr>
              <a:t>Voluntary Quantity-Related </a:t>
            </a:r>
            <a:br>
              <a:rPr lang="en-US" sz="4000" b="1" dirty="0">
                <a:solidFill>
                  <a:schemeClr val="tx1"/>
                </a:solidFill>
              </a:rPr>
            </a:br>
            <a:r>
              <a:rPr lang="en-US" sz="4000" b="1" dirty="0">
                <a:solidFill>
                  <a:schemeClr val="tx1"/>
                </a:solidFill>
              </a:rPr>
              <a:t>Expressions </a:t>
            </a:r>
            <a:br>
              <a:rPr lang="en-US" sz="4000" dirty="0">
                <a:solidFill>
                  <a:schemeClr val="tx1"/>
                </a:solidFill>
              </a:rPr>
            </a:br>
            <a:br>
              <a:rPr lang="en-US" sz="4000" dirty="0">
                <a:solidFill>
                  <a:schemeClr val="tx1"/>
                </a:solidFill>
              </a:rPr>
            </a:br>
            <a:r>
              <a:rPr lang="en-US" sz="4000" dirty="0">
                <a:solidFill>
                  <a:schemeClr val="tx1"/>
                </a:solidFill>
              </a:rPr>
              <a:t>                    </a:t>
            </a:r>
            <a:br>
              <a:rPr lang="en-US" sz="4000" dirty="0">
                <a:solidFill>
                  <a:schemeClr val="tx1"/>
                </a:solidFill>
              </a:rPr>
            </a:br>
            <a:r>
              <a:rPr lang="en-US" sz="4000" dirty="0">
                <a:solidFill>
                  <a:schemeClr val="tx1"/>
                </a:solidFill>
              </a:rPr>
              <a:t>                     </a:t>
            </a:r>
            <a:r>
              <a:rPr lang="en-US" sz="2800" dirty="0">
                <a:solidFill>
                  <a:schemeClr val="tx1"/>
                </a:solidFill>
              </a:rPr>
              <a:t>Chris Guay</a:t>
            </a:r>
            <a:br>
              <a:rPr lang="en-US" sz="2800" dirty="0">
                <a:solidFill>
                  <a:schemeClr val="tx1"/>
                </a:solidFill>
              </a:rPr>
            </a:br>
            <a:r>
              <a:rPr lang="en-US" sz="2800" dirty="0">
                <a:solidFill>
                  <a:schemeClr val="tx1"/>
                </a:solidFill>
              </a:rPr>
              <a:t>                                NCWM PALS</a:t>
            </a:r>
            <a:br>
              <a:rPr lang="en-US" sz="4000" dirty="0">
                <a:solidFill>
                  <a:schemeClr val="tx1"/>
                </a:solidFill>
              </a:rPr>
            </a:br>
            <a:r>
              <a:rPr lang="en-US" sz="4000" dirty="0">
                <a:solidFill>
                  <a:schemeClr val="tx1"/>
                </a:solidFill>
              </a:rPr>
              <a:t>                         </a:t>
            </a:r>
            <a:r>
              <a:rPr lang="en-US" sz="2400" dirty="0">
                <a:solidFill>
                  <a:schemeClr val="tx1"/>
                </a:solidFill>
              </a:rPr>
              <a:t>July, 2025</a:t>
            </a:r>
            <a:br>
              <a:rPr lang="en-US" sz="4000" dirty="0"/>
            </a:br>
            <a:endParaRPr lang="en-US" sz="4000" dirty="0"/>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january 2013 087.JPG"/>
          <p:cNvPicPr>
            <a:picLocks noChangeAspect="1"/>
          </p:cNvPicPr>
          <p:nvPr/>
        </p:nvPicPr>
        <p:blipFill>
          <a:blip r:embed="rId2" cstate="print"/>
          <a:stretch>
            <a:fillRect/>
          </a:stretch>
        </p:blipFill>
        <p:spPr>
          <a:xfrm>
            <a:off x="0" y="0"/>
            <a:ext cx="9144000" cy="6858000"/>
          </a:xfrm>
          <a:prstGeom prst="rect">
            <a:avLst/>
          </a:prstGeom>
        </p:spPr>
      </p:pic>
      <p:sp>
        <p:nvSpPr>
          <p:cNvPr id="6" name="TextBox 5"/>
          <p:cNvSpPr txBox="1"/>
          <p:nvPr/>
        </p:nvSpPr>
        <p:spPr>
          <a:xfrm>
            <a:off x="2088108" y="5663821"/>
            <a:ext cx="6605516" cy="800219"/>
          </a:xfrm>
          <a:prstGeom prst="rect">
            <a:avLst/>
          </a:prstGeom>
          <a:noFill/>
        </p:spPr>
        <p:txBody>
          <a:bodyPr wrap="square" rtlCol="0">
            <a:spAutoFit/>
          </a:bodyPr>
          <a:lstStyle/>
          <a:p>
            <a:r>
              <a:rPr lang="en-US" sz="2800" b="1" dirty="0"/>
              <a:t>Additional Expression of Quantity</a:t>
            </a:r>
          </a:p>
          <a:p>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january 2013 054.JPG"/>
          <p:cNvPicPr>
            <a:picLocks noChangeAspect="1"/>
          </p:cNvPicPr>
          <p:nvPr/>
        </p:nvPicPr>
        <p:blipFill>
          <a:blip r:embed="rId2" cstate="print"/>
          <a:stretch>
            <a:fillRect/>
          </a:stretch>
        </p:blipFill>
        <p:spPr>
          <a:xfrm>
            <a:off x="0" y="0"/>
            <a:ext cx="9144000" cy="6858000"/>
          </a:xfrm>
          <a:prstGeom prst="rect">
            <a:avLst/>
          </a:prstGeom>
        </p:spPr>
      </p:pic>
      <p:sp>
        <p:nvSpPr>
          <p:cNvPr id="5" name="TextBox 4"/>
          <p:cNvSpPr txBox="1"/>
          <p:nvPr/>
        </p:nvSpPr>
        <p:spPr>
          <a:xfrm>
            <a:off x="696036" y="5882185"/>
            <a:ext cx="7861110" cy="587853"/>
          </a:xfrm>
          <a:prstGeom prst="rect">
            <a:avLst/>
          </a:prstGeom>
          <a:noFill/>
        </p:spPr>
        <p:txBody>
          <a:bodyPr wrap="square" rtlCol="0">
            <a:spAutoFit/>
          </a:bodyPr>
          <a:lstStyle/>
          <a:p>
            <a:pPr marL="0" marR="0" indent="-914400" defTabSz="1371600">
              <a:lnSpc>
                <a:spcPct val="115000"/>
              </a:lnSpc>
              <a:spcBef>
                <a:spcPts val="0"/>
              </a:spcBef>
              <a:spcAft>
                <a:spcPts val="0"/>
              </a:spcAft>
            </a:pPr>
            <a:r>
              <a:rPr lang="en-US" sz="2800" b="1" dirty="0">
                <a:latin typeface="Century Gothic" pitchFamily="34" charset="0"/>
              </a:rPr>
              <a:t>Reconstituted Expression of Quantity</a:t>
            </a:r>
            <a:endParaRPr lang="en-US" sz="2800" b="1"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Expression Categories (cont.) </a:t>
            </a:r>
            <a:br>
              <a:rPr lang="en-US" dirty="0"/>
            </a:br>
            <a:br>
              <a:rPr lang="en-US" dirty="0"/>
            </a:br>
            <a:endParaRPr lang="en-US" dirty="0"/>
          </a:p>
        </p:txBody>
      </p:sp>
      <p:sp>
        <p:nvSpPr>
          <p:cNvPr id="4" name="Slide Number Placeholder 3"/>
          <p:cNvSpPr>
            <a:spLocks noGrp="1"/>
          </p:cNvSpPr>
          <p:nvPr>
            <p:ph type="sldNum" sz="quarter" idx="10"/>
          </p:nvPr>
        </p:nvSpPr>
        <p:spPr/>
        <p:txBody>
          <a:bodyPr/>
          <a:lstStyle/>
          <a:p>
            <a:pPr>
              <a:defRPr/>
            </a:pPr>
            <a:fld id="{C3886494-1DC5-452A-B5B1-81BE50248BEE}" type="slidenum">
              <a:rPr lang="en-US" smtClean="0"/>
              <a:pPr>
                <a:defRPr/>
              </a:pPr>
              <a:t>12</a:t>
            </a:fld>
            <a:endParaRPr lang="en-US" dirty="0"/>
          </a:p>
        </p:txBody>
      </p:sp>
      <p:sp>
        <p:nvSpPr>
          <p:cNvPr id="5" name="Text Placeholder 4"/>
          <p:cNvSpPr>
            <a:spLocks noGrp="1"/>
          </p:cNvSpPr>
          <p:nvPr>
            <p:ph type="body" sz="quarter" idx="11"/>
          </p:nvPr>
        </p:nvSpPr>
        <p:spPr/>
        <p:txBody>
          <a:bodyPr/>
          <a:lstStyle/>
          <a:p>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188752885"/>
              </p:ext>
            </p:extLst>
          </p:nvPr>
        </p:nvGraphicFramePr>
        <p:xfrm>
          <a:off x="177800" y="1714500"/>
          <a:ext cx="8813800" cy="4749800"/>
        </p:xfrm>
        <a:graphic>
          <a:graphicData uri="http://schemas.openxmlformats.org/drawingml/2006/table">
            <a:tbl>
              <a:tblPr firstRow="1" bandRow="1">
                <a:tableStyleId>{5C22544A-7EE6-4342-B048-85BDC9FD1C3A}</a:tableStyleId>
              </a:tblPr>
              <a:tblGrid>
                <a:gridCol w="4503382">
                  <a:extLst>
                    <a:ext uri="{9D8B030D-6E8A-4147-A177-3AD203B41FA5}">
                      <a16:colId xmlns:a16="http://schemas.microsoft.com/office/drawing/2014/main" val="20000"/>
                    </a:ext>
                  </a:extLst>
                </a:gridCol>
                <a:gridCol w="4310418">
                  <a:extLst>
                    <a:ext uri="{9D8B030D-6E8A-4147-A177-3AD203B41FA5}">
                      <a16:colId xmlns:a16="http://schemas.microsoft.com/office/drawing/2014/main" val="20001"/>
                    </a:ext>
                  </a:extLst>
                </a:gridCol>
              </a:tblGrid>
              <a:tr h="949960">
                <a:tc>
                  <a:txBody>
                    <a:bodyPr/>
                    <a:lstStyle/>
                    <a:p>
                      <a:pPr algn="ctr"/>
                      <a:r>
                        <a:rPr lang="en-US" sz="4000" b="0" dirty="0"/>
                        <a:t>Category</a:t>
                      </a:r>
                    </a:p>
                  </a:txBody>
                  <a:tcPr anchor="ctr">
                    <a:solidFill>
                      <a:schemeClr val="tx2"/>
                    </a:solidFill>
                  </a:tcPr>
                </a:tc>
                <a:tc>
                  <a:txBody>
                    <a:bodyPr/>
                    <a:lstStyle/>
                    <a:p>
                      <a:pPr algn="ctr"/>
                      <a:r>
                        <a:rPr lang="en-US" sz="4000" b="0" dirty="0"/>
                        <a:t>Example</a:t>
                      </a:r>
                    </a:p>
                  </a:txBody>
                  <a:tcPr anchor="ctr">
                    <a:solidFill>
                      <a:schemeClr val="tx2"/>
                    </a:solidFill>
                  </a:tcPr>
                </a:tc>
                <a:extLst>
                  <a:ext uri="{0D108BD9-81ED-4DB2-BD59-A6C34878D82A}">
                    <a16:rowId xmlns:a16="http://schemas.microsoft.com/office/drawing/2014/main" val="10000"/>
                  </a:ext>
                </a:extLst>
              </a:tr>
              <a:tr h="949960">
                <a:tc>
                  <a:txBody>
                    <a:bodyPr/>
                    <a:lstStyle/>
                    <a:p>
                      <a:pPr marL="0" marR="0" indent="-914400">
                        <a:lnSpc>
                          <a:spcPct val="115000"/>
                        </a:lnSpc>
                        <a:spcBef>
                          <a:spcPts val="0"/>
                        </a:spcBef>
                        <a:spcAft>
                          <a:spcPts val="0"/>
                        </a:spcAft>
                      </a:pPr>
                      <a:r>
                        <a:rPr lang="en-US" sz="2400" kern="1200" dirty="0">
                          <a:solidFill>
                            <a:schemeClr val="tx1"/>
                          </a:solidFill>
                          <a:latin typeface="Century Gothic" pitchFamily="34" charset="0"/>
                          <a:ea typeface="+mn-ea"/>
                          <a:cs typeface="+mn-cs"/>
                        </a:rPr>
                        <a:t>5. Derived Unit Expression</a:t>
                      </a:r>
                    </a:p>
                  </a:txBody>
                  <a:tcPr marL="68580" marR="68580" marT="0" marB="0"/>
                </a:tc>
                <a:tc>
                  <a:txBody>
                    <a:bodyPr/>
                    <a:lstStyle/>
                    <a:p>
                      <a:pPr marL="0" marR="0" indent="-914400">
                        <a:lnSpc>
                          <a:spcPct val="115000"/>
                        </a:lnSpc>
                        <a:spcBef>
                          <a:spcPts val="0"/>
                        </a:spcBef>
                        <a:spcAft>
                          <a:spcPts val="0"/>
                        </a:spcAft>
                      </a:pPr>
                      <a:r>
                        <a:rPr lang="en-US" sz="2400" kern="1200" dirty="0">
                          <a:solidFill>
                            <a:schemeClr val="tx1"/>
                          </a:solidFill>
                          <a:latin typeface="Century Gothic" pitchFamily="34" charset="0"/>
                          <a:ea typeface="+mn-ea"/>
                          <a:cs typeface="+mn-cs"/>
                        </a:rPr>
                        <a:t>“20 Loads”</a:t>
                      </a:r>
                    </a:p>
                  </a:txBody>
                  <a:tcPr marL="68580" marR="68580" marT="0" marB="0"/>
                </a:tc>
                <a:extLst>
                  <a:ext uri="{0D108BD9-81ED-4DB2-BD59-A6C34878D82A}">
                    <a16:rowId xmlns:a16="http://schemas.microsoft.com/office/drawing/2014/main" val="10001"/>
                  </a:ext>
                </a:extLst>
              </a:tr>
              <a:tr h="949960">
                <a:tc>
                  <a:txBody>
                    <a:bodyPr/>
                    <a:lstStyle/>
                    <a:p>
                      <a:pPr marL="457200" marR="0" lvl="1" indent="-914400">
                        <a:lnSpc>
                          <a:spcPct val="115000"/>
                        </a:lnSpc>
                        <a:spcBef>
                          <a:spcPts val="0"/>
                        </a:spcBef>
                        <a:spcAft>
                          <a:spcPts val="0"/>
                        </a:spcAft>
                      </a:pPr>
                      <a:r>
                        <a:rPr lang="en-US" sz="2400" kern="1200" dirty="0">
                          <a:solidFill>
                            <a:schemeClr val="tx1"/>
                          </a:solidFill>
                          <a:latin typeface="Century Gothic" pitchFamily="34" charset="0"/>
                          <a:ea typeface="+mn-ea"/>
                          <a:cs typeface="+mn-cs"/>
                        </a:rPr>
                        <a:t>6. Derived Unit Representation</a:t>
                      </a:r>
                    </a:p>
                  </a:txBody>
                  <a:tcPr marL="68580" marR="68580" marT="0" marB="0"/>
                </a:tc>
                <a:tc>
                  <a:txBody>
                    <a:bodyPr/>
                    <a:lstStyle/>
                    <a:p>
                      <a:pPr marL="0" marR="0" indent="-914400">
                        <a:lnSpc>
                          <a:spcPct val="115000"/>
                        </a:lnSpc>
                        <a:spcBef>
                          <a:spcPts val="0"/>
                        </a:spcBef>
                        <a:spcAft>
                          <a:spcPts val="0"/>
                        </a:spcAft>
                      </a:pPr>
                      <a:r>
                        <a:rPr lang="en-US" sz="2400" kern="1200" dirty="0">
                          <a:solidFill>
                            <a:schemeClr val="tx1"/>
                          </a:solidFill>
                          <a:latin typeface="Century Gothic" pitchFamily="34" charset="0"/>
                          <a:ea typeface="+mn-ea"/>
                          <a:cs typeface="+mn-cs"/>
                        </a:rPr>
                        <a:t>“Over100 Uses”</a:t>
                      </a:r>
                    </a:p>
                  </a:txBody>
                  <a:tcPr marL="68580" marR="68580" marT="0" marB="0"/>
                </a:tc>
                <a:extLst>
                  <a:ext uri="{0D108BD9-81ED-4DB2-BD59-A6C34878D82A}">
                    <a16:rowId xmlns:a16="http://schemas.microsoft.com/office/drawing/2014/main" val="10002"/>
                  </a:ext>
                </a:extLst>
              </a:tr>
              <a:tr h="949960">
                <a:tc>
                  <a:txBody>
                    <a:bodyPr/>
                    <a:lstStyle/>
                    <a:p>
                      <a:pPr marL="0" marR="0" indent="-914400">
                        <a:lnSpc>
                          <a:spcPct val="115000"/>
                        </a:lnSpc>
                        <a:spcBef>
                          <a:spcPts val="0"/>
                        </a:spcBef>
                        <a:spcAft>
                          <a:spcPts val="0"/>
                        </a:spcAft>
                      </a:pPr>
                      <a:r>
                        <a:rPr lang="en-US" sz="2400" kern="1200" dirty="0">
                          <a:solidFill>
                            <a:schemeClr val="tx1"/>
                          </a:solidFill>
                          <a:latin typeface="Century Gothic" pitchFamily="34" charset="0"/>
                          <a:ea typeface="+mn-ea"/>
                          <a:cs typeface="+mn-cs"/>
                        </a:rPr>
                        <a:t>7. Comparative Quantity</a:t>
                      </a:r>
                    </a:p>
                    <a:p>
                      <a:pPr marL="0" marR="0" indent="-914400">
                        <a:lnSpc>
                          <a:spcPct val="115000"/>
                        </a:lnSpc>
                        <a:spcBef>
                          <a:spcPts val="0"/>
                        </a:spcBef>
                        <a:spcAft>
                          <a:spcPts val="0"/>
                        </a:spcAft>
                      </a:pPr>
                      <a:r>
                        <a:rPr lang="en-US" sz="2400" kern="1200" dirty="0">
                          <a:solidFill>
                            <a:schemeClr val="tx1"/>
                          </a:solidFill>
                          <a:latin typeface="Century Gothic" pitchFamily="34" charset="0"/>
                          <a:ea typeface="+mn-ea"/>
                          <a:cs typeface="+mn-cs"/>
                        </a:rPr>
                        <a:t>    Representation</a:t>
                      </a:r>
                    </a:p>
                  </a:txBody>
                  <a:tcPr marL="68580" marR="68580" marT="0" marB="0"/>
                </a:tc>
                <a:tc>
                  <a:txBody>
                    <a:bodyPr/>
                    <a:lstStyle/>
                    <a:p>
                      <a:pPr marL="0" marR="0" indent="-914400">
                        <a:lnSpc>
                          <a:spcPct val="115000"/>
                        </a:lnSpc>
                        <a:spcBef>
                          <a:spcPts val="0"/>
                        </a:spcBef>
                        <a:spcAft>
                          <a:spcPts val="0"/>
                        </a:spcAft>
                      </a:pPr>
                      <a:r>
                        <a:rPr lang="en-US" sz="2400" kern="1200" dirty="0">
                          <a:solidFill>
                            <a:schemeClr val="tx1"/>
                          </a:solidFill>
                          <a:latin typeface="Century Gothic" pitchFamily="34" charset="0"/>
                          <a:ea typeface="+mn-ea"/>
                          <a:cs typeface="+mn-cs"/>
                        </a:rPr>
                        <a:t>“40% More Product Per Pound”</a:t>
                      </a:r>
                    </a:p>
                  </a:txBody>
                  <a:tcPr marL="68580" marR="68580" marT="0" marB="0"/>
                </a:tc>
                <a:extLst>
                  <a:ext uri="{0D108BD9-81ED-4DB2-BD59-A6C34878D82A}">
                    <a16:rowId xmlns:a16="http://schemas.microsoft.com/office/drawing/2014/main" val="10003"/>
                  </a:ext>
                </a:extLst>
              </a:tr>
              <a:tr h="949960">
                <a:tc>
                  <a:txBody>
                    <a:bodyPr/>
                    <a:lstStyle/>
                    <a:p>
                      <a:pPr marL="457200" marR="0" lvl="1" indent="-914400">
                        <a:lnSpc>
                          <a:spcPct val="115000"/>
                        </a:lnSpc>
                        <a:spcBef>
                          <a:spcPts val="0"/>
                        </a:spcBef>
                        <a:spcAft>
                          <a:spcPts val="0"/>
                        </a:spcAft>
                      </a:pPr>
                      <a:r>
                        <a:rPr lang="en-US" sz="2400" kern="1200" dirty="0">
                          <a:solidFill>
                            <a:schemeClr val="tx1"/>
                          </a:solidFill>
                          <a:latin typeface="Century Gothic" pitchFamily="34" charset="0"/>
                          <a:ea typeface="+mn-ea"/>
                          <a:cs typeface="+mn-cs"/>
                        </a:rPr>
                        <a:t>8. Comparative Performance Representation</a:t>
                      </a:r>
                    </a:p>
                  </a:txBody>
                  <a:tcPr marL="68580" marR="68580" marT="0" marB="0"/>
                </a:tc>
                <a:tc>
                  <a:txBody>
                    <a:bodyPr/>
                    <a:lstStyle/>
                    <a:p>
                      <a:pPr marL="0" marR="0" indent="-914400">
                        <a:lnSpc>
                          <a:spcPct val="115000"/>
                        </a:lnSpc>
                        <a:spcBef>
                          <a:spcPts val="0"/>
                        </a:spcBef>
                        <a:spcAft>
                          <a:spcPts val="0"/>
                        </a:spcAft>
                      </a:pPr>
                      <a:r>
                        <a:rPr lang="en-US" sz="2400" kern="1200" dirty="0">
                          <a:solidFill>
                            <a:schemeClr val="tx1"/>
                          </a:solidFill>
                          <a:latin typeface="Century Gothic" pitchFamily="34" charset="0"/>
                          <a:ea typeface="+mn-ea"/>
                          <a:cs typeface="+mn-cs"/>
                        </a:rPr>
                        <a:t>“Does 25% More Loads”</a:t>
                      </a:r>
                    </a:p>
                  </a:txBody>
                  <a:tcPr marL="68580" marR="68580" marT="0" marB="0"/>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731531170"/>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january 2013 118.JPG"/>
          <p:cNvPicPr>
            <a:picLocks noGrp="1" noChangeAspect="1"/>
          </p:cNvPicPr>
          <p:nvPr>
            <p:ph idx="1"/>
          </p:nvPr>
        </p:nvPicPr>
        <p:blipFill>
          <a:blip r:embed="rId2" cstate="print"/>
          <a:stretch>
            <a:fillRect/>
          </a:stretch>
        </p:blipFill>
        <p:spPr>
          <a:xfrm>
            <a:off x="-70909" y="0"/>
            <a:ext cx="9214909" cy="6911182"/>
          </a:xfrm>
        </p:spPr>
      </p:pic>
      <p:sp>
        <p:nvSpPr>
          <p:cNvPr id="5" name="TextBox 4"/>
          <p:cNvSpPr txBox="1"/>
          <p:nvPr/>
        </p:nvSpPr>
        <p:spPr>
          <a:xfrm>
            <a:off x="1050878" y="5950423"/>
            <a:ext cx="6196083" cy="523220"/>
          </a:xfrm>
          <a:prstGeom prst="rect">
            <a:avLst/>
          </a:prstGeom>
          <a:noFill/>
        </p:spPr>
        <p:txBody>
          <a:bodyPr wrap="square" rtlCol="0">
            <a:spAutoFit/>
          </a:bodyPr>
          <a:lstStyle/>
          <a:p>
            <a:r>
              <a:rPr lang="en-US" sz="2800" b="1" dirty="0"/>
              <a:t>         Derived Unit Expression</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descr="C:\Users\guay.cb\Pictures\Product Pictures\january 2013 150.JPG"/>
          <p:cNvPicPr>
            <a:picLocks noGrp="1" noChangeAspect="1" noChangeArrowheads="1"/>
          </p:cNvPicPr>
          <p:nvPr>
            <p:ph idx="1"/>
          </p:nvPr>
        </p:nvPicPr>
        <p:blipFill>
          <a:blip r:embed="rId2" cstate="print"/>
          <a:srcRect/>
          <a:stretch>
            <a:fillRect/>
          </a:stretch>
        </p:blipFill>
        <p:spPr bwMode="auto">
          <a:xfrm>
            <a:off x="-628949" y="-471712"/>
            <a:ext cx="9772949" cy="7329712"/>
          </a:xfrm>
          <a:prstGeom prst="rect">
            <a:avLst/>
          </a:prstGeom>
          <a:noFill/>
        </p:spPr>
      </p:pic>
      <p:sp>
        <p:nvSpPr>
          <p:cNvPr id="5" name="TextBox 4"/>
          <p:cNvSpPr txBox="1"/>
          <p:nvPr/>
        </p:nvSpPr>
        <p:spPr>
          <a:xfrm>
            <a:off x="764275" y="5745707"/>
            <a:ext cx="7432880" cy="523220"/>
          </a:xfrm>
          <a:prstGeom prst="rect">
            <a:avLst/>
          </a:prstGeom>
          <a:noFill/>
        </p:spPr>
        <p:txBody>
          <a:bodyPr wrap="square" rtlCol="0">
            <a:spAutoFit/>
          </a:bodyPr>
          <a:lstStyle/>
          <a:p>
            <a:r>
              <a:rPr lang="en-US" dirty="0"/>
              <a:t>      </a:t>
            </a:r>
            <a:r>
              <a:rPr lang="en-US" sz="2800" b="1" dirty="0"/>
              <a:t>Derived Unit Representation</a:t>
            </a:r>
            <a:endParaRPr lang="en-US" sz="28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january 2013 105.JPG"/>
          <p:cNvPicPr>
            <a:picLocks noChangeAspect="1"/>
          </p:cNvPicPr>
          <p:nvPr/>
        </p:nvPicPr>
        <p:blipFill>
          <a:blip r:embed="rId2" cstate="print"/>
          <a:stretch>
            <a:fillRect/>
          </a:stretch>
        </p:blipFill>
        <p:spPr>
          <a:xfrm>
            <a:off x="-254001" y="-589697"/>
            <a:ext cx="9930263" cy="7447697"/>
          </a:xfrm>
          <a:prstGeom prst="rect">
            <a:avLst/>
          </a:prstGeom>
        </p:spPr>
      </p:pic>
      <p:sp>
        <p:nvSpPr>
          <p:cNvPr id="5" name="TextBox 4"/>
          <p:cNvSpPr txBox="1"/>
          <p:nvPr/>
        </p:nvSpPr>
        <p:spPr>
          <a:xfrm>
            <a:off x="750627" y="6291618"/>
            <a:ext cx="7929349" cy="523220"/>
          </a:xfrm>
          <a:prstGeom prst="rect">
            <a:avLst/>
          </a:prstGeom>
          <a:noFill/>
        </p:spPr>
        <p:txBody>
          <a:bodyPr wrap="square" rtlCol="0">
            <a:spAutoFit/>
          </a:bodyPr>
          <a:lstStyle/>
          <a:p>
            <a:r>
              <a:rPr lang="en-US" dirty="0"/>
              <a:t>              </a:t>
            </a:r>
            <a:r>
              <a:rPr lang="en-US" sz="2800" b="1" dirty="0"/>
              <a:t>Comparative Quantity Representation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january 2013 153.JPG"/>
          <p:cNvPicPr>
            <a:picLocks noGrp="1" noChangeAspect="1"/>
          </p:cNvPicPr>
          <p:nvPr>
            <p:ph idx="1"/>
          </p:nvPr>
        </p:nvPicPr>
        <p:blipFill>
          <a:blip r:embed="rId2" cstate="print"/>
          <a:stretch>
            <a:fillRect/>
          </a:stretch>
        </p:blipFill>
        <p:spPr>
          <a:xfrm>
            <a:off x="0" y="122829"/>
            <a:ext cx="8980227" cy="6735171"/>
          </a:xfrm>
        </p:spPr>
      </p:pic>
      <p:sp>
        <p:nvSpPr>
          <p:cNvPr id="6" name="TextBox 5"/>
          <p:cNvSpPr txBox="1"/>
          <p:nvPr/>
        </p:nvSpPr>
        <p:spPr>
          <a:xfrm>
            <a:off x="982640" y="6073254"/>
            <a:ext cx="7383438" cy="523220"/>
          </a:xfrm>
          <a:prstGeom prst="rect">
            <a:avLst/>
          </a:prstGeom>
          <a:noFill/>
        </p:spPr>
        <p:txBody>
          <a:bodyPr wrap="square" rtlCol="0">
            <a:spAutoFit/>
          </a:bodyPr>
          <a:lstStyle/>
          <a:p>
            <a:r>
              <a:rPr lang="en-US" sz="2800" b="1" dirty="0"/>
              <a:t>Comparative Performance Representation</a:t>
            </a:r>
            <a:endParaRPr lang="en-US" sz="28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Expression Principles</a:t>
            </a:r>
          </a:p>
        </p:txBody>
      </p:sp>
      <p:sp>
        <p:nvSpPr>
          <p:cNvPr id="3" name="Content Placeholder 2"/>
          <p:cNvSpPr>
            <a:spLocks noGrp="1"/>
          </p:cNvSpPr>
          <p:nvPr>
            <p:ph idx="1"/>
          </p:nvPr>
        </p:nvSpPr>
        <p:spPr>
          <a:xfrm>
            <a:off x="190500" y="1828800"/>
            <a:ext cx="8813800" cy="4572000"/>
          </a:xfrm>
        </p:spPr>
        <p:txBody>
          <a:bodyPr/>
          <a:lstStyle/>
          <a:p>
            <a:pPr marL="457200" indent="-914400">
              <a:buNone/>
            </a:pPr>
            <a:r>
              <a:rPr lang="en-US" dirty="0">
                <a:solidFill>
                  <a:schemeClr val="tx1"/>
                </a:solidFill>
              </a:rPr>
              <a:t>1.  Expression should be useful for consumers.</a:t>
            </a:r>
          </a:p>
          <a:p>
            <a:pPr marL="457200" indent="-914400">
              <a:buNone/>
            </a:pPr>
            <a:r>
              <a:rPr lang="en-US" dirty="0">
                <a:solidFill>
                  <a:schemeClr val="tx1"/>
                </a:solidFill>
              </a:rPr>
              <a:t>2.  Expression must be accurate and verifiable on the basis of a individual package.</a:t>
            </a:r>
          </a:p>
          <a:p>
            <a:pPr marL="457200" indent="-914400">
              <a:buNone/>
            </a:pPr>
            <a:r>
              <a:rPr lang="en-US" dirty="0">
                <a:solidFill>
                  <a:schemeClr val="tx1"/>
                </a:solidFill>
              </a:rPr>
              <a:t>3.  Expression must be clear and unambiguous</a:t>
            </a:r>
          </a:p>
          <a:p>
            <a:pPr marL="457200" indent="-914400">
              <a:buNone/>
            </a:pPr>
            <a:r>
              <a:rPr lang="en-US" dirty="0">
                <a:solidFill>
                  <a:schemeClr val="tx1"/>
                </a:solidFill>
              </a:rPr>
              <a:t>4.  Expression must not conflict with the information in the Declaration of Net Quantity</a:t>
            </a:r>
          </a:p>
          <a:p>
            <a:pPr marL="457200" indent="-914400">
              <a:buNone/>
            </a:pPr>
            <a:r>
              <a:rPr lang="en-US" dirty="0">
                <a:solidFill>
                  <a:schemeClr val="tx1"/>
                </a:solidFill>
              </a:rPr>
              <a:t>5. Expression location and prominence (size, font, and contrast) must be considered in relation to Net Quantity Statement prominence to ensure balance.  </a:t>
            </a:r>
          </a:p>
          <a:p>
            <a:pPr marL="457200" indent="-914400">
              <a:buNone/>
            </a:pPr>
            <a:r>
              <a:rPr lang="en-US" dirty="0">
                <a:solidFill>
                  <a:schemeClr val="tx1"/>
                </a:solidFill>
              </a:rPr>
              <a:t>6. Expression should be relevant and in consumer meaningful units</a:t>
            </a:r>
          </a:p>
        </p:txBody>
      </p:sp>
      <p:sp>
        <p:nvSpPr>
          <p:cNvPr id="4" name="Slide Number Placeholder 3"/>
          <p:cNvSpPr>
            <a:spLocks noGrp="1"/>
          </p:cNvSpPr>
          <p:nvPr>
            <p:ph type="sldNum" sz="quarter" idx="10"/>
          </p:nvPr>
        </p:nvSpPr>
        <p:spPr/>
        <p:txBody>
          <a:bodyPr/>
          <a:lstStyle/>
          <a:p>
            <a:pPr>
              <a:defRPr/>
            </a:pPr>
            <a:fld id="{C3886494-1DC5-452A-B5B1-81BE50248BEE}" type="slidenum">
              <a:rPr lang="en-US" smtClean="0"/>
              <a:pPr>
                <a:defRPr/>
              </a:pPr>
              <a:t>17</a:t>
            </a:fld>
            <a:endParaRPr lang="en-US" dirty="0"/>
          </a:p>
        </p:txBody>
      </p:sp>
      <p:sp>
        <p:nvSpPr>
          <p:cNvPr id="6" name="Text Placeholder 4"/>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613472928"/>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 Expression Principles  (cont.)</a:t>
            </a:r>
          </a:p>
        </p:txBody>
      </p:sp>
      <p:sp>
        <p:nvSpPr>
          <p:cNvPr id="3" name="Content Placeholder 2"/>
          <p:cNvSpPr>
            <a:spLocks noGrp="1"/>
          </p:cNvSpPr>
          <p:nvPr>
            <p:ph idx="1"/>
          </p:nvPr>
        </p:nvSpPr>
        <p:spPr>
          <a:xfrm>
            <a:off x="139700" y="1651000"/>
            <a:ext cx="8851900" cy="4749800"/>
          </a:xfrm>
        </p:spPr>
        <p:txBody>
          <a:bodyPr/>
          <a:lstStyle/>
          <a:p>
            <a:pPr marL="457200" indent="-914400">
              <a:buNone/>
            </a:pPr>
            <a:r>
              <a:rPr lang="en-US" dirty="0">
                <a:solidFill>
                  <a:schemeClr val="tx1"/>
                </a:solidFill>
              </a:rPr>
              <a:t>7. 	Expressions should not conflict with units of Legal Metrology</a:t>
            </a:r>
          </a:p>
          <a:p>
            <a:pPr marL="457200" indent="-914400">
              <a:buNone/>
            </a:pPr>
            <a:r>
              <a:rPr lang="en-US" dirty="0">
                <a:solidFill>
                  <a:schemeClr val="tx1"/>
                </a:solidFill>
              </a:rPr>
              <a:t>8.</a:t>
            </a:r>
            <a:r>
              <a:rPr lang="en-US" dirty="0"/>
              <a:t>  </a:t>
            </a:r>
            <a:r>
              <a:rPr lang="en-US" dirty="0">
                <a:solidFill>
                  <a:schemeClr val="tx1"/>
                </a:solidFill>
              </a:rPr>
              <a:t>When reconstituted expressions are used, directions for how to reconstitute product must be on package label</a:t>
            </a:r>
          </a:p>
          <a:p>
            <a:pPr marL="457200" indent="-914400">
              <a:buNone/>
            </a:pPr>
            <a:r>
              <a:rPr lang="en-US" dirty="0">
                <a:solidFill>
                  <a:schemeClr val="tx1"/>
                </a:solidFill>
              </a:rPr>
              <a:t>9.   Expressions containing derived units must provide unit definition on the package label. </a:t>
            </a:r>
          </a:p>
          <a:p>
            <a:pPr marL="457200" indent="-914400">
              <a:buNone/>
            </a:pPr>
            <a:r>
              <a:rPr lang="en-US" dirty="0">
                <a:solidFill>
                  <a:schemeClr val="tx1"/>
                </a:solidFill>
              </a:rPr>
              <a:t>10. Derived unit definitions must be consistent between similar products. </a:t>
            </a:r>
          </a:p>
          <a:p>
            <a:pPr marL="457200" indent="-914400">
              <a:buNone/>
            </a:pPr>
            <a:r>
              <a:rPr lang="en-US" dirty="0">
                <a:solidFill>
                  <a:schemeClr val="tx1"/>
                </a:solidFill>
              </a:rPr>
              <a:t>11. A Comparative Quantity Representation should be located outside the lower 30% of the PDP in its entirety, and provide equal prominence quantities being compared.</a:t>
            </a:r>
            <a:endParaRPr lang="en-US" dirty="0"/>
          </a:p>
        </p:txBody>
      </p:sp>
      <p:sp>
        <p:nvSpPr>
          <p:cNvPr id="4" name="Slide Number Placeholder 3"/>
          <p:cNvSpPr>
            <a:spLocks noGrp="1"/>
          </p:cNvSpPr>
          <p:nvPr>
            <p:ph type="sldNum" sz="quarter" idx="10"/>
          </p:nvPr>
        </p:nvSpPr>
        <p:spPr/>
        <p:txBody>
          <a:bodyPr/>
          <a:lstStyle/>
          <a:p>
            <a:pPr>
              <a:defRPr/>
            </a:pPr>
            <a:fld id="{C3886494-1DC5-452A-B5B1-81BE50248BEE}" type="slidenum">
              <a:rPr lang="en-US" smtClean="0"/>
              <a:pPr>
                <a:defRPr/>
              </a:pPr>
              <a:t>18</a:t>
            </a:fld>
            <a:endParaRPr lang="en-US" dirty="0"/>
          </a:p>
        </p:txBody>
      </p:sp>
      <p:sp>
        <p:nvSpPr>
          <p:cNvPr id="6" name="Text Placeholder 6"/>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3606386742"/>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0" y="327546"/>
            <a:ext cx="6096000" cy="1109969"/>
          </a:xfrm>
        </p:spPr>
        <p:txBody>
          <a:bodyPr/>
          <a:lstStyle/>
          <a:p>
            <a:r>
              <a:rPr lang="en-US" dirty="0"/>
              <a:t>What do these Principles Accomplish?</a:t>
            </a:r>
          </a:p>
        </p:txBody>
      </p:sp>
      <p:sp>
        <p:nvSpPr>
          <p:cNvPr id="3" name="Content Placeholder 2"/>
          <p:cNvSpPr>
            <a:spLocks noGrp="1"/>
          </p:cNvSpPr>
          <p:nvPr>
            <p:ph idx="1"/>
          </p:nvPr>
        </p:nvSpPr>
        <p:spPr/>
        <p:txBody>
          <a:bodyPr/>
          <a:lstStyle/>
          <a:p>
            <a:pPr>
              <a:buNone/>
            </a:pPr>
            <a:endParaRPr lang="en-US" dirty="0"/>
          </a:p>
          <a:p>
            <a:r>
              <a:rPr lang="en-US" dirty="0"/>
              <a:t>Increased Consistency and Transparency</a:t>
            </a:r>
          </a:p>
          <a:p>
            <a:endParaRPr lang="en-US" dirty="0"/>
          </a:p>
          <a:p>
            <a:r>
              <a:rPr lang="en-US" dirty="0"/>
              <a:t>Verifiable Statements </a:t>
            </a:r>
          </a:p>
          <a:p>
            <a:pPr>
              <a:buNone/>
            </a:pPr>
            <a:endParaRPr lang="en-US" dirty="0"/>
          </a:p>
          <a:p>
            <a:r>
              <a:rPr lang="en-US" dirty="0"/>
              <a:t>Clearer, More Complete and More Balanced Declarations</a:t>
            </a:r>
          </a:p>
          <a:p>
            <a:endParaRPr lang="en-US" dirty="0"/>
          </a:p>
          <a:p>
            <a:r>
              <a:rPr lang="en-US" dirty="0"/>
              <a:t>Decreased Confusion </a:t>
            </a:r>
          </a:p>
        </p:txBody>
      </p:sp>
      <p:sp>
        <p:nvSpPr>
          <p:cNvPr id="4" name="Slide Number Placeholder 3"/>
          <p:cNvSpPr>
            <a:spLocks noGrp="1"/>
          </p:cNvSpPr>
          <p:nvPr>
            <p:ph type="sldNum" sz="quarter" idx="10"/>
          </p:nvPr>
        </p:nvSpPr>
        <p:spPr/>
        <p:txBody>
          <a:bodyPr/>
          <a:lstStyle/>
          <a:p>
            <a:pPr>
              <a:defRPr/>
            </a:pPr>
            <a:fld id="{C3886494-1DC5-452A-B5B1-81BE50248BEE}" type="slidenum">
              <a:rPr lang="en-US" smtClean="0"/>
              <a:pPr>
                <a:defRPr/>
              </a:pPr>
              <a:t>19</a:t>
            </a:fld>
            <a:endParaRPr lang="en-US" dirty="0"/>
          </a:p>
        </p:txBody>
      </p:sp>
      <p:sp>
        <p:nvSpPr>
          <p:cNvPr id="5" name="Text Placeholder 4"/>
          <p:cNvSpPr>
            <a:spLocks noGrp="1"/>
          </p:cNvSpPr>
          <p:nvPr>
            <p:ph type="body" sz="quarter" idx="11"/>
          </p:nvPr>
        </p:nvSpPr>
        <p:spPr/>
        <p:txBody>
          <a:bodyPr/>
          <a:lstStyle/>
          <a:p>
            <a:endParaRPr lang="en-US"/>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january 2013 050.JPG"/>
          <p:cNvPicPr>
            <a:picLocks noChangeAspect="1"/>
          </p:cNvPicPr>
          <p:nvPr/>
        </p:nvPicPr>
        <p:blipFill>
          <a:blip r:embed="rId2" cstate="print"/>
          <a:stretch>
            <a:fillRect/>
          </a:stretch>
        </p:blipFill>
        <p:spPr>
          <a:xfrm>
            <a:off x="0" y="0"/>
            <a:ext cx="9144000" cy="70866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3886494-1DC5-452A-B5B1-81BE50248BEE}" type="slidenum">
              <a:rPr lang="en-US" smtClean="0"/>
              <a:pPr>
                <a:defRPr/>
              </a:pPr>
              <a:t>20</a:t>
            </a:fld>
            <a:endParaRPr lang="en-US" dirty="0"/>
          </a:p>
        </p:txBody>
      </p:sp>
      <p:sp>
        <p:nvSpPr>
          <p:cNvPr id="5" name="Text Placeholder 4"/>
          <p:cNvSpPr>
            <a:spLocks noGrp="1"/>
          </p:cNvSpPr>
          <p:nvPr>
            <p:ph type="body" sz="quarter" idx="11"/>
          </p:nvPr>
        </p:nvSpPr>
        <p:spPr/>
        <p:txBody>
          <a:bodyPr/>
          <a:lstStyle/>
          <a:p>
            <a:endParaRPr lang="en-US"/>
          </a:p>
        </p:txBody>
      </p:sp>
      <p:pic>
        <p:nvPicPr>
          <p:cNvPr id="5122" name="Picture 2" descr="C:\Users\guay.cb\Pictures\Product Pictures for PALS work\january 2013 150.JPG"/>
          <p:cNvPicPr>
            <a:picLocks noChangeAspect="1" noChangeArrowheads="1"/>
          </p:cNvPicPr>
          <p:nvPr/>
        </p:nvPicPr>
        <p:blipFill>
          <a:blip r:embed="rId2" cstate="print"/>
          <a:srcRect/>
          <a:stretch>
            <a:fillRect/>
          </a:stretch>
        </p:blipFill>
        <p:spPr bwMode="auto">
          <a:xfrm>
            <a:off x="-109538" y="-82550"/>
            <a:ext cx="9363076" cy="7023100"/>
          </a:xfrm>
          <a:prstGeom prst="rect">
            <a:avLst/>
          </a:prstGeom>
          <a:noFill/>
        </p:spPr>
      </p:pic>
    </p:spTree>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3886494-1DC5-452A-B5B1-81BE50248BEE}" type="slidenum">
              <a:rPr lang="en-US" smtClean="0"/>
              <a:pPr>
                <a:defRPr/>
              </a:pPr>
              <a:t>21</a:t>
            </a:fld>
            <a:endParaRPr lang="en-US" dirty="0"/>
          </a:p>
        </p:txBody>
      </p:sp>
      <p:sp>
        <p:nvSpPr>
          <p:cNvPr id="5" name="Text Placeholder 4"/>
          <p:cNvSpPr>
            <a:spLocks noGrp="1"/>
          </p:cNvSpPr>
          <p:nvPr>
            <p:ph type="body" sz="quarter" idx="11"/>
          </p:nvPr>
        </p:nvSpPr>
        <p:spPr/>
        <p:txBody>
          <a:bodyPr/>
          <a:lstStyle/>
          <a:p>
            <a:endParaRPr lang="en-US"/>
          </a:p>
        </p:txBody>
      </p:sp>
      <p:pic>
        <p:nvPicPr>
          <p:cNvPr id="4098" name="Picture 2" descr="C:\Users\guay.cb\Pictures\Product Pictures for PALS work\january 2013 153.JPG"/>
          <p:cNvPicPr>
            <a:picLocks noChangeAspect="1" noChangeArrowheads="1"/>
          </p:cNvPicPr>
          <p:nvPr/>
        </p:nvPicPr>
        <p:blipFill>
          <a:blip r:embed="rId2" cstate="print"/>
          <a:srcRect/>
          <a:stretch>
            <a:fillRect/>
          </a:stretch>
        </p:blipFill>
        <p:spPr bwMode="auto">
          <a:xfrm>
            <a:off x="-109538" y="-82550"/>
            <a:ext cx="9363076" cy="7023100"/>
          </a:xfrm>
          <a:prstGeom prst="rect">
            <a:avLst/>
          </a:prstGeom>
          <a:noFill/>
        </p:spPr>
      </p:pic>
    </p:spTree>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3886494-1DC5-452A-B5B1-81BE50248BEE}" type="slidenum">
              <a:rPr lang="en-US" smtClean="0"/>
              <a:pPr>
                <a:defRPr/>
              </a:pPr>
              <a:t>22</a:t>
            </a:fld>
            <a:endParaRPr lang="en-US" dirty="0"/>
          </a:p>
        </p:txBody>
      </p:sp>
      <p:sp>
        <p:nvSpPr>
          <p:cNvPr id="5" name="Text Placeholder 4"/>
          <p:cNvSpPr>
            <a:spLocks noGrp="1"/>
          </p:cNvSpPr>
          <p:nvPr>
            <p:ph type="body" sz="quarter" idx="11"/>
          </p:nvPr>
        </p:nvSpPr>
        <p:spPr/>
        <p:txBody>
          <a:bodyPr/>
          <a:lstStyle/>
          <a:p>
            <a:endParaRPr lang="en-US"/>
          </a:p>
        </p:txBody>
      </p:sp>
      <p:pic>
        <p:nvPicPr>
          <p:cNvPr id="10242" name="Picture 2" descr="C:\Users\guay.cb\Pictures\Product Pictures for PALS work\january 2013 156.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3886494-1DC5-452A-B5B1-81BE50248BEE}" type="slidenum">
              <a:rPr lang="en-US" smtClean="0"/>
              <a:pPr>
                <a:defRPr/>
              </a:pPr>
              <a:t>23</a:t>
            </a:fld>
            <a:endParaRPr lang="en-US" dirty="0"/>
          </a:p>
        </p:txBody>
      </p:sp>
      <p:sp>
        <p:nvSpPr>
          <p:cNvPr id="5" name="Text Placeholder 4"/>
          <p:cNvSpPr>
            <a:spLocks noGrp="1"/>
          </p:cNvSpPr>
          <p:nvPr>
            <p:ph type="body" sz="quarter" idx="11"/>
          </p:nvPr>
        </p:nvSpPr>
        <p:spPr/>
        <p:txBody>
          <a:bodyPr/>
          <a:lstStyle/>
          <a:p>
            <a:endParaRPr lang="en-US"/>
          </a:p>
        </p:txBody>
      </p:sp>
      <p:pic>
        <p:nvPicPr>
          <p:cNvPr id="9218" name="Picture 2" descr="C:\Users\guay.cb\Pictures\Product Pictures for PALS work\january 2013 107.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3886494-1DC5-452A-B5B1-81BE50248BEE}" type="slidenum">
              <a:rPr lang="en-US" smtClean="0"/>
              <a:pPr>
                <a:defRPr/>
              </a:pPr>
              <a:t>24</a:t>
            </a:fld>
            <a:endParaRPr lang="en-US" dirty="0"/>
          </a:p>
        </p:txBody>
      </p:sp>
      <p:sp>
        <p:nvSpPr>
          <p:cNvPr id="5" name="Text Placeholder 4"/>
          <p:cNvSpPr>
            <a:spLocks noGrp="1"/>
          </p:cNvSpPr>
          <p:nvPr>
            <p:ph type="body" sz="quarter" idx="11"/>
          </p:nvPr>
        </p:nvSpPr>
        <p:spPr/>
        <p:txBody>
          <a:bodyPr/>
          <a:lstStyle/>
          <a:p>
            <a:endParaRPr lang="en-US"/>
          </a:p>
        </p:txBody>
      </p:sp>
      <p:pic>
        <p:nvPicPr>
          <p:cNvPr id="8194" name="Picture 2" descr="C:\Users\guay.cb\Pictures\Product Pictures for PALS work\january 2013 089.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Recommended Practice Planned Document Format</a:t>
            </a:r>
          </a:p>
        </p:txBody>
      </p:sp>
      <p:sp>
        <p:nvSpPr>
          <p:cNvPr id="3" name="Content Placeholder 2"/>
          <p:cNvSpPr>
            <a:spLocks noGrp="1"/>
          </p:cNvSpPr>
          <p:nvPr>
            <p:ph idx="1"/>
          </p:nvPr>
        </p:nvSpPr>
        <p:spPr>
          <a:xfrm>
            <a:off x="177800" y="1828800"/>
            <a:ext cx="8851900" cy="4572000"/>
          </a:xfrm>
        </p:spPr>
        <p:txBody>
          <a:bodyPr/>
          <a:lstStyle/>
          <a:p>
            <a:r>
              <a:rPr lang="en-US" dirty="0">
                <a:solidFill>
                  <a:schemeClr val="tx1"/>
                </a:solidFill>
              </a:rPr>
              <a:t>Introduction and Background </a:t>
            </a:r>
          </a:p>
          <a:p>
            <a:r>
              <a:rPr lang="en-US" dirty="0">
                <a:solidFill>
                  <a:schemeClr val="tx1"/>
                </a:solidFill>
              </a:rPr>
              <a:t>Categories</a:t>
            </a:r>
          </a:p>
          <a:p>
            <a:r>
              <a:rPr lang="en-US" dirty="0">
                <a:solidFill>
                  <a:schemeClr val="tx1"/>
                </a:solidFill>
              </a:rPr>
              <a:t>Principles and Scope </a:t>
            </a:r>
          </a:p>
          <a:p>
            <a:r>
              <a:rPr lang="en-US" dirty="0">
                <a:solidFill>
                  <a:schemeClr val="tx1"/>
                </a:solidFill>
              </a:rPr>
              <a:t>Details on Principals</a:t>
            </a:r>
          </a:p>
          <a:p>
            <a:r>
              <a:rPr lang="en-US" dirty="0">
                <a:solidFill>
                  <a:schemeClr val="tx1"/>
                </a:solidFill>
              </a:rPr>
              <a:t>Enforcement </a:t>
            </a:r>
          </a:p>
          <a:p>
            <a:r>
              <a:rPr lang="en-US" dirty="0">
                <a:solidFill>
                  <a:schemeClr val="tx1"/>
                </a:solidFill>
              </a:rPr>
              <a:t>Appendix</a:t>
            </a:r>
          </a:p>
        </p:txBody>
      </p:sp>
      <p:sp>
        <p:nvSpPr>
          <p:cNvPr id="4" name="Slide Number Placeholder 3"/>
          <p:cNvSpPr>
            <a:spLocks noGrp="1"/>
          </p:cNvSpPr>
          <p:nvPr>
            <p:ph type="sldNum" sz="quarter" idx="10"/>
          </p:nvPr>
        </p:nvSpPr>
        <p:spPr/>
        <p:txBody>
          <a:bodyPr/>
          <a:lstStyle/>
          <a:p>
            <a:pPr>
              <a:defRPr/>
            </a:pPr>
            <a:fld id="{C3886494-1DC5-452A-B5B1-81BE50248BEE}" type="slidenum">
              <a:rPr lang="en-US" smtClean="0"/>
              <a:pPr>
                <a:defRPr/>
              </a:pPr>
              <a:t>25</a:t>
            </a:fld>
            <a:endParaRPr lang="en-US" dirty="0"/>
          </a:p>
        </p:txBody>
      </p:sp>
      <p:sp>
        <p:nvSpPr>
          <p:cNvPr id="6" name="Text Placeholder 6"/>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815818607"/>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Principles and Scope</a:t>
            </a:r>
          </a:p>
        </p:txBody>
      </p:sp>
      <p:graphicFrame>
        <p:nvGraphicFramePr>
          <p:cNvPr id="7" name="Content Placeholder 6"/>
          <p:cNvGraphicFramePr>
            <a:graphicFrameLocks noGrp="1"/>
          </p:cNvGraphicFramePr>
          <p:nvPr>
            <p:ph idx="1"/>
          </p:nvPr>
        </p:nvGraphicFramePr>
        <p:xfrm>
          <a:off x="457200" y="1828800"/>
          <a:ext cx="8229600" cy="2581404"/>
        </p:xfrm>
        <a:graphic>
          <a:graphicData uri="http://schemas.openxmlformats.org/drawingml/2006/table">
            <a:tbl>
              <a:tblPr firstRow="1" bandRow="1">
                <a:tableStyleId>{5C22544A-7EE6-4342-B048-85BDC9FD1C3A}</a:tableStyleId>
              </a:tblPr>
              <a:tblGrid>
                <a:gridCol w="914400">
                  <a:extLst>
                    <a:ext uri="{9D8B030D-6E8A-4147-A177-3AD203B41FA5}">
                      <a16:colId xmlns:a16="http://schemas.microsoft.com/office/drawing/2014/main" val="20000"/>
                    </a:ext>
                  </a:extLst>
                </a:gridCol>
                <a:gridCol w="914400">
                  <a:extLst>
                    <a:ext uri="{9D8B030D-6E8A-4147-A177-3AD203B41FA5}">
                      <a16:colId xmlns:a16="http://schemas.microsoft.com/office/drawing/2014/main" val="20001"/>
                    </a:ext>
                  </a:extLst>
                </a:gridCol>
                <a:gridCol w="914400">
                  <a:extLst>
                    <a:ext uri="{9D8B030D-6E8A-4147-A177-3AD203B41FA5}">
                      <a16:colId xmlns:a16="http://schemas.microsoft.com/office/drawing/2014/main" val="20002"/>
                    </a:ext>
                  </a:extLst>
                </a:gridCol>
                <a:gridCol w="914400">
                  <a:extLst>
                    <a:ext uri="{9D8B030D-6E8A-4147-A177-3AD203B41FA5}">
                      <a16:colId xmlns:a16="http://schemas.microsoft.com/office/drawing/2014/main" val="20003"/>
                    </a:ext>
                  </a:extLst>
                </a:gridCol>
                <a:gridCol w="914400">
                  <a:extLst>
                    <a:ext uri="{9D8B030D-6E8A-4147-A177-3AD203B41FA5}">
                      <a16:colId xmlns:a16="http://schemas.microsoft.com/office/drawing/2014/main" val="20004"/>
                    </a:ext>
                  </a:extLst>
                </a:gridCol>
                <a:gridCol w="914400">
                  <a:extLst>
                    <a:ext uri="{9D8B030D-6E8A-4147-A177-3AD203B41FA5}">
                      <a16:colId xmlns:a16="http://schemas.microsoft.com/office/drawing/2014/main" val="20005"/>
                    </a:ext>
                  </a:extLst>
                </a:gridCol>
                <a:gridCol w="914400">
                  <a:extLst>
                    <a:ext uri="{9D8B030D-6E8A-4147-A177-3AD203B41FA5}">
                      <a16:colId xmlns:a16="http://schemas.microsoft.com/office/drawing/2014/main" val="20006"/>
                    </a:ext>
                  </a:extLst>
                </a:gridCol>
                <a:gridCol w="914400">
                  <a:extLst>
                    <a:ext uri="{9D8B030D-6E8A-4147-A177-3AD203B41FA5}">
                      <a16:colId xmlns:a16="http://schemas.microsoft.com/office/drawing/2014/main" val="20007"/>
                    </a:ext>
                  </a:extLst>
                </a:gridCol>
                <a:gridCol w="914400">
                  <a:extLst>
                    <a:ext uri="{9D8B030D-6E8A-4147-A177-3AD203B41FA5}">
                      <a16:colId xmlns:a16="http://schemas.microsoft.com/office/drawing/2014/main" val="20008"/>
                    </a:ext>
                  </a:extLst>
                </a:gridCol>
              </a:tblGrid>
              <a:tr h="370840">
                <a:tc>
                  <a:txBody>
                    <a:bodyPr/>
                    <a:lstStyle/>
                    <a:p>
                      <a:pPr marL="0" marR="0">
                        <a:lnSpc>
                          <a:spcPct val="115000"/>
                        </a:lnSpc>
                        <a:spcBef>
                          <a:spcPts val="0"/>
                        </a:spcBef>
                        <a:spcAft>
                          <a:spcPts val="0"/>
                        </a:spcAft>
                      </a:pPr>
                      <a:endParaRPr lang="en-US" sz="1100" dirty="0">
                        <a:latin typeface="Calibri"/>
                        <a:ea typeface="Calibri"/>
                        <a:cs typeface="Times New Roman"/>
                      </a:endParaRPr>
                    </a:p>
                  </a:txBody>
                  <a:tcPr marL="68580" marR="68580" marT="0" marB="0"/>
                </a:tc>
                <a:tc gridSpan="8">
                  <a:txBody>
                    <a:bodyPr/>
                    <a:lstStyle/>
                    <a:p>
                      <a:pPr marL="0" marR="0" algn="ctr">
                        <a:lnSpc>
                          <a:spcPct val="115000"/>
                        </a:lnSpc>
                        <a:spcBef>
                          <a:spcPts val="0"/>
                        </a:spcBef>
                        <a:spcAft>
                          <a:spcPts val="0"/>
                        </a:spcAft>
                      </a:pPr>
                      <a:r>
                        <a:rPr lang="en-US" sz="1100">
                          <a:latin typeface="Calibri"/>
                          <a:ea typeface="Calibri"/>
                          <a:cs typeface="Times New Roman"/>
                        </a:rPr>
                        <a:t>Expression Category (Name, Abbreviation, Example)</a:t>
                      </a: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70840">
                <a:tc>
                  <a:txBody>
                    <a:bodyPr/>
                    <a:lstStyle/>
                    <a:p>
                      <a:pPr marL="0" marR="0" algn="ctr">
                        <a:lnSpc>
                          <a:spcPct val="115000"/>
                        </a:lnSpc>
                        <a:spcBef>
                          <a:spcPts val="0"/>
                        </a:spcBef>
                        <a:spcAft>
                          <a:spcPts val="0"/>
                        </a:spcAft>
                      </a:pPr>
                      <a:r>
                        <a:rPr lang="en-US" sz="800">
                          <a:latin typeface="Calibri"/>
                          <a:ea typeface="Calibri"/>
                          <a:cs typeface="Times New Roman"/>
                        </a:rPr>
                        <a:t>Principal</a:t>
                      </a:r>
                      <a:endParaRPr lang="en-US" sz="1100">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800">
                          <a:latin typeface="Calibri"/>
                          <a:ea typeface="Calibri"/>
                          <a:cs typeface="Times New Roman"/>
                        </a:rPr>
                        <a:t>Additional Expression of Quantity </a:t>
                      </a:r>
                      <a:endParaRPr lang="en-US" sz="1100">
                        <a:latin typeface="Calibri"/>
                        <a:ea typeface="Calibri"/>
                        <a:cs typeface="Times New Roman"/>
                      </a:endParaRPr>
                    </a:p>
                    <a:p>
                      <a:pPr marL="0" marR="0" algn="ctr">
                        <a:lnSpc>
                          <a:spcPct val="115000"/>
                        </a:lnSpc>
                        <a:spcBef>
                          <a:spcPts val="0"/>
                        </a:spcBef>
                        <a:spcAft>
                          <a:spcPts val="0"/>
                        </a:spcAft>
                      </a:pPr>
                      <a:r>
                        <a:rPr lang="en-US" sz="800">
                          <a:latin typeface="Calibri"/>
                          <a:ea typeface="Calibri"/>
                          <a:cs typeface="Times New Roman"/>
                        </a:rPr>
                        <a:t>AEQ </a:t>
                      </a:r>
                      <a:endParaRPr lang="en-US" sz="1100">
                        <a:latin typeface="Calibri"/>
                        <a:ea typeface="Calibri"/>
                        <a:cs typeface="Times New Roman"/>
                      </a:endParaRPr>
                    </a:p>
                    <a:p>
                      <a:pPr marL="0" marR="0" algn="ctr">
                        <a:lnSpc>
                          <a:spcPct val="115000"/>
                        </a:lnSpc>
                        <a:spcBef>
                          <a:spcPts val="0"/>
                        </a:spcBef>
                        <a:spcAft>
                          <a:spcPts val="0"/>
                        </a:spcAft>
                      </a:pPr>
                      <a:r>
                        <a:rPr lang="en-US" sz="800">
                          <a:latin typeface="Calibri"/>
                          <a:ea typeface="Calibri"/>
                          <a:cs typeface="Times New Roman"/>
                        </a:rPr>
                        <a:t>“24 buns”</a:t>
                      </a:r>
                      <a:endParaRPr lang="en-US" sz="1100">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800">
                          <a:latin typeface="Calibri"/>
                          <a:ea typeface="Calibri"/>
                          <a:cs typeface="Times New Roman"/>
                        </a:rPr>
                        <a:t>Quantity-Related</a:t>
                      </a:r>
                      <a:endParaRPr lang="en-US" sz="1100">
                        <a:latin typeface="Calibri"/>
                        <a:ea typeface="Calibri"/>
                        <a:cs typeface="Times New Roman"/>
                      </a:endParaRPr>
                    </a:p>
                    <a:p>
                      <a:pPr marL="0" marR="0" algn="ctr">
                        <a:lnSpc>
                          <a:spcPct val="115000"/>
                        </a:lnSpc>
                        <a:spcBef>
                          <a:spcPts val="0"/>
                        </a:spcBef>
                        <a:spcAft>
                          <a:spcPts val="0"/>
                        </a:spcAft>
                      </a:pPr>
                      <a:r>
                        <a:rPr lang="en-US" sz="800">
                          <a:latin typeface="Calibri"/>
                          <a:ea typeface="Calibri"/>
                          <a:cs typeface="Times New Roman"/>
                        </a:rPr>
                        <a:t>Expression </a:t>
                      </a:r>
                      <a:endParaRPr lang="en-US" sz="1100">
                        <a:latin typeface="Calibri"/>
                        <a:ea typeface="Calibri"/>
                        <a:cs typeface="Times New Roman"/>
                      </a:endParaRPr>
                    </a:p>
                    <a:p>
                      <a:pPr marL="0" marR="0" algn="ctr">
                        <a:lnSpc>
                          <a:spcPct val="115000"/>
                        </a:lnSpc>
                        <a:spcBef>
                          <a:spcPts val="0"/>
                        </a:spcBef>
                        <a:spcAft>
                          <a:spcPts val="0"/>
                        </a:spcAft>
                      </a:pPr>
                      <a:r>
                        <a:rPr lang="en-US" sz="800">
                          <a:latin typeface="Calibri"/>
                          <a:ea typeface="Calibri"/>
                          <a:cs typeface="Times New Roman"/>
                        </a:rPr>
                        <a:t>QRE</a:t>
                      </a:r>
                      <a:endParaRPr lang="en-US" sz="1100">
                        <a:latin typeface="Calibri"/>
                        <a:ea typeface="Calibri"/>
                        <a:cs typeface="Times New Roman"/>
                      </a:endParaRPr>
                    </a:p>
                    <a:p>
                      <a:pPr marL="0" marR="0" algn="ctr">
                        <a:lnSpc>
                          <a:spcPct val="115000"/>
                        </a:lnSpc>
                        <a:spcBef>
                          <a:spcPts val="0"/>
                        </a:spcBef>
                        <a:spcAft>
                          <a:spcPts val="0"/>
                        </a:spcAft>
                      </a:pPr>
                      <a:r>
                        <a:rPr lang="en-US" sz="800">
                          <a:latin typeface="Calibri"/>
                          <a:ea typeface="Calibri"/>
                          <a:cs typeface="Times New Roman"/>
                        </a:rPr>
                        <a:t>“Contains More than a Quart”</a:t>
                      </a:r>
                      <a:endParaRPr lang="en-US" sz="1100">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800">
                          <a:latin typeface="Calibri"/>
                          <a:ea typeface="Calibri"/>
                          <a:cs typeface="Times New Roman"/>
                        </a:rPr>
                        <a:t>Reconstituted </a:t>
                      </a:r>
                      <a:endParaRPr lang="en-US" sz="1100">
                        <a:latin typeface="Calibri"/>
                        <a:ea typeface="Calibri"/>
                        <a:cs typeface="Times New Roman"/>
                      </a:endParaRPr>
                    </a:p>
                    <a:p>
                      <a:pPr marL="0" marR="0" algn="ctr">
                        <a:lnSpc>
                          <a:spcPct val="115000"/>
                        </a:lnSpc>
                        <a:spcBef>
                          <a:spcPts val="0"/>
                        </a:spcBef>
                        <a:spcAft>
                          <a:spcPts val="0"/>
                        </a:spcAft>
                      </a:pPr>
                      <a:r>
                        <a:rPr lang="en-US" sz="800">
                          <a:latin typeface="Calibri"/>
                          <a:ea typeface="Calibri"/>
                          <a:cs typeface="Times New Roman"/>
                        </a:rPr>
                        <a:t>Expression of Quantity </a:t>
                      </a:r>
                      <a:endParaRPr lang="en-US" sz="1100">
                        <a:latin typeface="Calibri"/>
                        <a:ea typeface="Calibri"/>
                        <a:cs typeface="Times New Roman"/>
                      </a:endParaRPr>
                    </a:p>
                    <a:p>
                      <a:pPr marL="0" marR="0" algn="ctr">
                        <a:lnSpc>
                          <a:spcPct val="115000"/>
                        </a:lnSpc>
                        <a:spcBef>
                          <a:spcPts val="0"/>
                        </a:spcBef>
                        <a:spcAft>
                          <a:spcPts val="0"/>
                        </a:spcAft>
                      </a:pPr>
                      <a:r>
                        <a:rPr lang="en-US" sz="800">
                          <a:latin typeface="Calibri"/>
                          <a:ea typeface="Calibri"/>
                          <a:cs typeface="Times New Roman"/>
                        </a:rPr>
                        <a:t>REQ</a:t>
                      </a:r>
                      <a:endParaRPr lang="en-US" sz="1100">
                        <a:latin typeface="Calibri"/>
                        <a:ea typeface="Calibri"/>
                        <a:cs typeface="Times New Roman"/>
                      </a:endParaRPr>
                    </a:p>
                    <a:p>
                      <a:pPr marL="0" marR="0" algn="ctr">
                        <a:lnSpc>
                          <a:spcPct val="115000"/>
                        </a:lnSpc>
                        <a:spcBef>
                          <a:spcPts val="0"/>
                        </a:spcBef>
                        <a:spcAft>
                          <a:spcPts val="0"/>
                        </a:spcAft>
                      </a:pPr>
                      <a:r>
                        <a:rPr lang="en-US" sz="800">
                          <a:latin typeface="Calibri"/>
                          <a:ea typeface="Calibri"/>
                          <a:cs typeface="Times New Roman"/>
                        </a:rPr>
                        <a:t>“Makes 2 gallons”</a:t>
                      </a:r>
                      <a:endParaRPr lang="en-US" sz="1100">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800">
                          <a:latin typeface="Calibri"/>
                          <a:ea typeface="Calibri"/>
                          <a:cs typeface="Times New Roman"/>
                        </a:rPr>
                        <a:t>Reconstituted  Quantity-Related</a:t>
                      </a:r>
                      <a:endParaRPr lang="en-US" sz="1100">
                        <a:latin typeface="Calibri"/>
                        <a:ea typeface="Calibri"/>
                        <a:cs typeface="Times New Roman"/>
                      </a:endParaRPr>
                    </a:p>
                    <a:p>
                      <a:pPr marL="0" marR="0" algn="ctr">
                        <a:lnSpc>
                          <a:spcPct val="115000"/>
                        </a:lnSpc>
                        <a:spcBef>
                          <a:spcPts val="0"/>
                        </a:spcBef>
                        <a:spcAft>
                          <a:spcPts val="0"/>
                        </a:spcAft>
                      </a:pPr>
                      <a:r>
                        <a:rPr lang="en-US" sz="800">
                          <a:latin typeface="Calibri"/>
                          <a:ea typeface="Calibri"/>
                          <a:cs typeface="Times New Roman"/>
                        </a:rPr>
                        <a:t>Expression</a:t>
                      </a:r>
                      <a:endParaRPr lang="en-US" sz="1100">
                        <a:latin typeface="Calibri"/>
                        <a:ea typeface="Calibri"/>
                        <a:cs typeface="Times New Roman"/>
                      </a:endParaRPr>
                    </a:p>
                    <a:p>
                      <a:pPr marL="0" marR="0" algn="ctr">
                        <a:lnSpc>
                          <a:spcPct val="115000"/>
                        </a:lnSpc>
                        <a:spcBef>
                          <a:spcPts val="0"/>
                        </a:spcBef>
                        <a:spcAft>
                          <a:spcPts val="0"/>
                        </a:spcAft>
                      </a:pPr>
                      <a:r>
                        <a:rPr lang="en-US" sz="800">
                          <a:latin typeface="Calibri"/>
                          <a:ea typeface="Calibri"/>
                          <a:cs typeface="Times New Roman"/>
                        </a:rPr>
                        <a:t>RQRE</a:t>
                      </a:r>
                      <a:endParaRPr lang="en-US" sz="1100">
                        <a:latin typeface="Calibri"/>
                        <a:ea typeface="Calibri"/>
                        <a:cs typeface="Times New Roman"/>
                      </a:endParaRPr>
                    </a:p>
                    <a:p>
                      <a:pPr marL="0" marR="0" algn="ctr">
                        <a:lnSpc>
                          <a:spcPct val="115000"/>
                        </a:lnSpc>
                        <a:spcBef>
                          <a:spcPts val="0"/>
                        </a:spcBef>
                        <a:spcAft>
                          <a:spcPts val="0"/>
                        </a:spcAft>
                      </a:pPr>
                      <a:r>
                        <a:rPr lang="en-US" sz="800">
                          <a:latin typeface="Calibri"/>
                          <a:ea typeface="Calibri"/>
                          <a:cs typeface="Times New Roman"/>
                        </a:rPr>
                        <a:t>“Makes over a gallon”</a:t>
                      </a:r>
                      <a:endParaRPr lang="en-US" sz="1100">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800">
                          <a:latin typeface="Calibri"/>
                          <a:ea typeface="Calibri"/>
                          <a:cs typeface="Times New Roman"/>
                        </a:rPr>
                        <a:t>Derived Unit</a:t>
                      </a:r>
                      <a:endParaRPr lang="en-US" sz="1100">
                        <a:latin typeface="Calibri"/>
                        <a:ea typeface="Calibri"/>
                        <a:cs typeface="Times New Roman"/>
                      </a:endParaRPr>
                    </a:p>
                    <a:p>
                      <a:pPr marL="0" marR="0" algn="ctr">
                        <a:lnSpc>
                          <a:spcPct val="115000"/>
                        </a:lnSpc>
                        <a:spcBef>
                          <a:spcPts val="0"/>
                        </a:spcBef>
                        <a:spcAft>
                          <a:spcPts val="0"/>
                        </a:spcAft>
                      </a:pPr>
                      <a:r>
                        <a:rPr lang="en-US" sz="800">
                          <a:latin typeface="Calibri"/>
                          <a:ea typeface="Calibri"/>
                          <a:cs typeface="Times New Roman"/>
                        </a:rPr>
                        <a:t>Expression</a:t>
                      </a:r>
                      <a:endParaRPr lang="en-US" sz="1100">
                        <a:latin typeface="Calibri"/>
                        <a:ea typeface="Calibri"/>
                        <a:cs typeface="Times New Roman"/>
                      </a:endParaRPr>
                    </a:p>
                    <a:p>
                      <a:pPr marL="0" marR="0" algn="ctr">
                        <a:lnSpc>
                          <a:spcPct val="115000"/>
                        </a:lnSpc>
                        <a:spcBef>
                          <a:spcPts val="0"/>
                        </a:spcBef>
                        <a:spcAft>
                          <a:spcPts val="0"/>
                        </a:spcAft>
                      </a:pPr>
                      <a:r>
                        <a:rPr lang="en-US" sz="800">
                          <a:latin typeface="Calibri"/>
                          <a:ea typeface="Calibri"/>
                          <a:cs typeface="Times New Roman"/>
                        </a:rPr>
                        <a:t>DUE</a:t>
                      </a:r>
                      <a:endParaRPr lang="en-US" sz="1100">
                        <a:latin typeface="Calibri"/>
                        <a:ea typeface="Calibri"/>
                        <a:cs typeface="Times New Roman"/>
                      </a:endParaRPr>
                    </a:p>
                    <a:p>
                      <a:pPr marL="0" marR="0" algn="ctr">
                        <a:lnSpc>
                          <a:spcPct val="115000"/>
                        </a:lnSpc>
                        <a:spcBef>
                          <a:spcPts val="0"/>
                        </a:spcBef>
                        <a:spcAft>
                          <a:spcPts val="0"/>
                        </a:spcAft>
                      </a:pPr>
                      <a:r>
                        <a:rPr lang="en-US" sz="800">
                          <a:latin typeface="Calibri"/>
                          <a:ea typeface="Calibri"/>
                          <a:cs typeface="Times New Roman"/>
                        </a:rPr>
                        <a:t>“20 Loads”</a:t>
                      </a:r>
                      <a:endParaRPr lang="en-US" sz="1100">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800">
                          <a:latin typeface="Calibri"/>
                          <a:ea typeface="Calibri"/>
                          <a:cs typeface="Times New Roman"/>
                        </a:rPr>
                        <a:t>Derived Unit Representation</a:t>
                      </a:r>
                      <a:endParaRPr lang="en-US" sz="1100">
                        <a:latin typeface="Calibri"/>
                        <a:ea typeface="Calibri"/>
                        <a:cs typeface="Times New Roman"/>
                      </a:endParaRPr>
                    </a:p>
                    <a:p>
                      <a:pPr marL="0" marR="0" algn="ctr">
                        <a:lnSpc>
                          <a:spcPct val="115000"/>
                        </a:lnSpc>
                        <a:spcBef>
                          <a:spcPts val="0"/>
                        </a:spcBef>
                        <a:spcAft>
                          <a:spcPts val="0"/>
                        </a:spcAft>
                      </a:pPr>
                      <a:r>
                        <a:rPr lang="en-US" sz="800">
                          <a:latin typeface="Calibri"/>
                          <a:ea typeface="Calibri"/>
                          <a:cs typeface="Times New Roman"/>
                        </a:rPr>
                        <a:t>DUR</a:t>
                      </a:r>
                      <a:endParaRPr lang="en-US" sz="1100">
                        <a:latin typeface="Calibri"/>
                        <a:ea typeface="Calibri"/>
                        <a:cs typeface="Times New Roman"/>
                      </a:endParaRPr>
                    </a:p>
                    <a:p>
                      <a:pPr marL="0" marR="0" algn="ctr">
                        <a:lnSpc>
                          <a:spcPct val="115000"/>
                        </a:lnSpc>
                        <a:spcBef>
                          <a:spcPts val="0"/>
                        </a:spcBef>
                        <a:spcAft>
                          <a:spcPts val="0"/>
                        </a:spcAft>
                      </a:pPr>
                      <a:r>
                        <a:rPr lang="en-US" sz="800">
                          <a:latin typeface="Calibri"/>
                          <a:ea typeface="Calibri"/>
                          <a:cs typeface="Times New Roman"/>
                        </a:rPr>
                        <a:t>“Up to 100 Uses”</a:t>
                      </a:r>
                      <a:endParaRPr lang="en-US" sz="1100">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800">
                          <a:latin typeface="Calibri"/>
                          <a:ea typeface="Calibri"/>
                          <a:cs typeface="Times New Roman"/>
                        </a:rPr>
                        <a:t>Comparative Quantity</a:t>
                      </a:r>
                      <a:endParaRPr lang="en-US" sz="1100">
                        <a:latin typeface="Calibri"/>
                        <a:ea typeface="Calibri"/>
                        <a:cs typeface="Times New Roman"/>
                      </a:endParaRPr>
                    </a:p>
                    <a:p>
                      <a:pPr marL="0" marR="0" algn="ctr">
                        <a:lnSpc>
                          <a:spcPct val="115000"/>
                        </a:lnSpc>
                        <a:spcBef>
                          <a:spcPts val="0"/>
                        </a:spcBef>
                        <a:spcAft>
                          <a:spcPts val="0"/>
                        </a:spcAft>
                      </a:pPr>
                      <a:r>
                        <a:rPr lang="en-US" sz="800">
                          <a:latin typeface="Calibri"/>
                          <a:ea typeface="Calibri"/>
                          <a:cs typeface="Times New Roman"/>
                        </a:rPr>
                        <a:t>Representation</a:t>
                      </a:r>
                      <a:endParaRPr lang="en-US" sz="1100">
                        <a:latin typeface="Calibri"/>
                        <a:ea typeface="Calibri"/>
                        <a:cs typeface="Times New Roman"/>
                      </a:endParaRPr>
                    </a:p>
                    <a:p>
                      <a:pPr marL="0" marR="0" algn="ctr">
                        <a:lnSpc>
                          <a:spcPct val="115000"/>
                        </a:lnSpc>
                        <a:spcBef>
                          <a:spcPts val="0"/>
                        </a:spcBef>
                        <a:spcAft>
                          <a:spcPts val="0"/>
                        </a:spcAft>
                      </a:pPr>
                      <a:r>
                        <a:rPr lang="en-US" sz="800">
                          <a:latin typeface="Calibri"/>
                          <a:ea typeface="Calibri"/>
                          <a:cs typeface="Times New Roman"/>
                        </a:rPr>
                        <a:t>CQR</a:t>
                      </a:r>
                      <a:endParaRPr lang="en-US" sz="1100">
                        <a:latin typeface="Calibri"/>
                        <a:ea typeface="Calibri"/>
                        <a:cs typeface="Times New Roman"/>
                      </a:endParaRPr>
                    </a:p>
                    <a:p>
                      <a:pPr marL="0" marR="0" algn="ctr">
                        <a:lnSpc>
                          <a:spcPct val="115000"/>
                        </a:lnSpc>
                        <a:spcBef>
                          <a:spcPts val="0"/>
                        </a:spcBef>
                        <a:spcAft>
                          <a:spcPts val="0"/>
                        </a:spcAft>
                      </a:pPr>
                      <a:r>
                        <a:rPr lang="en-US" sz="800">
                          <a:latin typeface="Calibri"/>
                          <a:ea typeface="Calibri"/>
                          <a:cs typeface="Times New Roman"/>
                        </a:rPr>
                        <a:t>“40% More Litter Per Pound”</a:t>
                      </a:r>
                      <a:endParaRPr lang="en-US" sz="1100">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800">
                          <a:latin typeface="Calibri"/>
                          <a:ea typeface="Calibri"/>
                          <a:cs typeface="Times New Roman"/>
                        </a:rPr>
                        <a:t>Comparative Performance</a:t>
                      </a:r>
                      <a:endParaRPr lang="en-US" sz="1100">
                        <a:latin typeface="Calibri"/>
                        <a:ea typeface="Calibri"/>
                        <a:cs typeface="Times New Roman"/>
                      </a:endParaRPr>
                    </a:p>
                    <a:p>
                      <a:pPr marL="0" marR="0" algn="ctr">
                        <a:lnSpc>
                          <a:spcPct val="115000"/>
                        </a:lnSpc>
                        <a:spcBef>
                          <a:spcPts val="0"/>
                        </a:spcBef>
                        <a:spcAft>
                          <a:spcPts val="0"/>
                        </a:spcAft>
                      </a:pPr>
                      <a:r>
                        <a:rPr lang="en-US" sz="800">
                          <a:latin typeface="Calibri"/>
                          <a:ea typeface="Calibri"/>
                          <a:cs typeface="Times New Roman"/>
                        </a:rPr>
                        <a:t>Representation </a:t>
                      </a:r>
                      <a:endParaRPr lang="en-US" sz="1100">
                        <a:latin typeface="Calibri"/>
                        <a:ea typeface="Calibri"/>
                        <a:cs typeface="Times New Roman"/>
                      </a:endParaRPr>
                    </a:p>
                    <a:p>
                      <a:pPr marL="0" marR="0" algn="ctr">
                        <a:lnSpc>
                          <a:spcPct val="115000"/>
                        </a:lnSpc>
                        <a:spcBef>
                          <a:spcPts val="0"/>
                        </a:spcBef>
                        <a:spcAft>
                          <a:spcPts val="0"/>
                        </a:spcAft>
                      </a:pPr>
                      <a:r>
                        <a:rPr lang="en-US" sz="800">
                          <a:latin typeface="Calibri"/>
                          <a:ea typeface="Calibri"/>
                          <a:cs typeface="Times New Roman"/>
                        </a:rPr>
                        <a:t>CPR</a:t>
                      </a:r>
                      <a:endParaRPr lang="en-US" sz="1100">
                        <a:latin typeface="Calibri"/>
                        <a:ea typeface="Calibri"/>
                        <a:cs typeface="Times New Roman"/>
                      </a:endParaRPr>
                    </a:p>
                    <a:p>
                      <a:pPr marL="0" marR="0" algn="ctr">
                        <a:lnSpc>
                          <a:spcPct val="115000"/>
                        </a:lnSpc>
                        <a:spcBef>
                          <a:spcPts val="0"/>
                        </a:spcBef>
                        <a:spcAft>
                          <a:spcPts val="0"/>
                        </a:spcAft>
                      </a:pPr>
                      <a:r>
                        <a:rPr lang="en-US" sz="800">
                          <a:latin typeface="Calibri"/>
                          <a:ea typeface="Calibri"/>
                          <a:cs typeface="Times New Roman"/>
                        </a:rPr>
                        <a:t>“Lasts about 25% Longer”</a:t>
                      </a:r>
                      <a:endParaRPr lang="en-US" sz="1100">
                        <a:latin typeface="Calibri"/>
                        <a:ea typeface="Calibri"/>
                        <a:cs typeface="Times New Roman"/>
                      </a:endParaRPr>
                    </a:p>
                  </a:txBody>
                  <a:tcPr marL="68580" marR="68580" marT="0" marB="0"/>
                </a:tc>
                <a:extLst>
                  <a:ext uri="{0D108BD9-81ED-4DB2-BD59-A6C34878D82A}">
                    <a16:rowId xmlns:a16="http://schemas.microsoft.com/office/drawing/2014/main" val="10001"/>
                  </a:ext>
                </a:extLst>
              </a:tr>
              <a:tr h="370840">
                <a:tc>
                  <a:txBody>
                    <a:bodyPr/>
                    <a:lstStyle/>
                    <a:p>
                      <a:pPr marL="0" marR="0" algn="ctr">
                        <a:lnSpc>
                          <a:spcPct val="115000"/>
                        </a:lnSpc>
                        <a:spcBef>
                          <a:spcPts val="0"/>
                        </a:spcBef>
                        <a:spcAft>
                          <a:spcPts val="0"/>
                        </a:spcAft>
                      </a:pPr>
                      <a:r>
                        <a:rPr lang="en-US" sz="800">
                          <a:latin typeface="Calibri"/>
                          <a:ea typeface="Calibri"/>
                          <a:cs typeface="Times New Roman"/>
                        </a:rPr>
                        <a:t>Expression provides useful information to   help consumers</a:t>
                      </a:r>
                      <a:endParaRPr lang="en-US" sz="1100">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800">
                          <a:latin typeface="Calibri"/>
                          <a:ea typeface="Calibri"/>
                          <a:cs typeface="Times New Roman"/>
                        </a:rPr>
                        <a:t>X</a:t>
                      </a:r>
                      <a:endParaRPr lang="en-US" sz="110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800" dirty="0">
                          <a:latin typeface="Calibri"/>
                          <a:ea typeface="Calibri"/>
                          <a:cs typeface="Times New Roman"/>
                        </a:rPr>
                        <a:t>X</a:t>
                      </a:r>
                      <a:endParaRPr lang="en-US" sz="1100" dirty="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800">
                          <a:latin typeface="Calibri"/>
                          <a:ea typeface="Calibri"/>
                          <a:cs typeface="Times New Roman"/>
                        </a:rPr>
                        <a:t>X</a:t>
                      </a:r>
                      <a:endParaRPr lang="en-US" sz="110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800">
                          <a:latin typeface="Calibri"/>
                          <a:ea typeface="Calibri"/>
                          <a:cs typeface="Times New Roman"/>
                        </a:rPr>
                        <a:t>X</a:t>
                      </a:r>
                      <a:endParaRPr lang="en-US" sz="110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800" dirty="0">
                          <a:latin typeface="Calibri"/>
                          <a:ea typeface="Calibri"/>
                          <a:cs typeface="Times New Roman"/>
                        </a:rPr>
                        <a:t>X</a:t>
                      </a:r>
                      <a:endParaRPr lang="en-US" sz="1100" dirty="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800">
                          <a:latin typeface="Calibri"/>
                          <a:ea typeface="Calibri"/>
                          <a:cs typeface="Times New Roman"/>
                        </a:rPr>
                        <a:t>X</a:t>
                      </a:r>
                      <a:endParaRPr lang="en-US" sz="110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800">
                          <a:latin typeface="Calibri"/>
                          <a:ea typeface="Calibri"/>
                          <a:cs typeface="Times New Roman"/>
                        </a:rPr>
                        <a:t>X</a:t>
                      </a:r>
                      <a:endParaRPr lang="en-US" sz="110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800">
                          <a:latin typeface="Calibri"/>
                          <a:ea typeface="Calibri"/>
                          <a:cs typeface="Times New Roman"/>
                        </a:rPr>
                        <a:t>X</a:t>
                      </a:r>
                      <a:endParaRPr lang="en-US" sz="1100">
                        <a:latin typeface="Calibri"/>
                        <a:ea typeface="Calibri"/>
                        <a:cs typeface="Times New Roman"/>
                      </a:endParaRPr>
                    </a:p>
                  </a:txBody>
                  <a:tcPr marL="68580" marR="68580" marT="0" marB="0" anchor="ctr"/>
                </a:tc>
                <a:extLst>
                  <a:ext uri="{0D108BD9-81ED-4DB2-BD59-A6C34878D82A}">
                    <a16:rowId xmlns:a16="http://schemas.microsoft.com/office/drawing/2014/main" val="10002"/>
                  </a:ext>
                </a:extLst>
              </a:tr>
              <a:tr h="370840">
                <a:tc>
                  <a:txBody>
                    <a:bodyPr/>
                    <a:lstStyle/>
                    <a:p>
                      <a:pPr marL="0" marR="0" algn="ctr">
                        <a:lnSpc>
                          <a:spcPct val="115000"/>
                        </a:lnSpc>
                        <a:spcBef>
                          <a:spcPts val="0"/>
                        </a:spcBef>
                        <a:spcAft>
                          <a:spcPts val="0"/>
                        </a:spcAft>
                      </a:pPr>
                      <a:r>
                        <a:rPr lang="en-US" sz="800">
                          <a:latin typeface="Calibri"/>
                          <a:ea typeface="Calibri"/>
                          <a:cs typeface="Times New Roman"/>
                        </a:rPr>
                        <a:t>Expression must be Accurate,</a:t>
                      </a:r>
                      <a:endParaRPr lang="en-US" sz="1100">
                        <a:latin typeface="Calibri"/>
                        <a:ea typeface="Calibri"/>
                        <a:cs typeface="Times New Roman"/>
                      </a:endParaRPr>
                    </a:p>
                    <a:p>
                      <a:pPr marL="0" marR="0" algn="ctr">
                        <a:lnSpc>
                          <a:spcPct val="115000"/>
                        </a:lnSpc>
                        <a:spcBef>
                          <a:spcPts val="0"/>
                        </a:spcBef>
                        <a:spcAft>
                          <a:spcPts val="0"/>
                        </a:spcAft>
                      </a:pPr>
                      <a:r>
                        <a:rPr lang="en-US" sz="800">
                          <a:latin typeface="Calibri"/>
                          <a:ea typeface="Calibri"/>
                          <a:cs typeface="Times New Roman"/>
                        </a:rPr>
                        <a:t>Verifiable. </a:t>
                      </a:r>
                      <a:endParaRPr lang="en-US" sz="1100">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800">
                          <a:latin typeface="Calibri"/>
                          <a:ea typeface="Calibri"/>
                          <a:cs typeface="Times New Roman"/>
                        </a:rPr>
                        <a:t>X</a:t>
                      </a:r>
                      <a:endParaRPr lang="en-US" sz="110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800">
                          <a:latin typeface="Calibri"/>
                          <a:ea typeface="Calibri"/>
                          <a:cs typeface="Times New Roman"/>
                        </a:rPr>
                        <a:t>X</a:t>
                      </a:r>
                      <a:endParaRPr lang="en-US" sz="110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800">
                          <a:latin typeface="Calibri"/>
                          <a:ea typeface="Calibri"/>
                          <a:cs typeface="Times New Roman"/>
                        </a:rPr>
                        <a:t>X</a:t>
                      </a:r>
                      <a:endParaRPr lang="en-US" sz="110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800">
                          <a:latin typeface="Calibri"/>
                          <a:ea typeface="Calibri"/>
                          <a:cs typeface="Times New Roman"/>
                        </a:rPr>
                        <a:t>X</a:t>
                      </a:r>
                      <a:endParaRPr lang="en-US" sz="110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800" dirty="0">
                          <a:latin typeface="Calibri"/>
                          <a:ea typeface="Calibri"/>
                          <a:cs typeface="Times New Roman"/>
                        </a:rPr>
                        <a:t>X</a:t>
                      </a:r>
                      <a:endParaRPr lang="en-US" sz="1100" dirty="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800">
                          <a:latin typeface="Calibri"/>
                          <a:ea typeface="Calibri"/>
                          <a:cs typeface="Times New Roman"/>
                        </a:rPr>
                        <a:t>X</a:t>
                      </a:r>
                      <a:endParaRPr lang="en-US" sz="110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800">
                          <a:latin typeface="Calibri"/>
                          <a:ea typeface="Calibri"/>
                          <a:cs typeface="Times New Roman"/>
                        </a:rPr>
                        <a:t>X</a:t>
                      </a:r>
                      <a:endParaRPr lang="en-US" sz="110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800">
                          <a:latin typeface="Calibri"/>
                          <a:ea typeface="Calibri"/>
                          <a:cs typeface="Times New Roman"/>
                        </a:rPr>
                        <a:t>X</a:t>
                      </a:r>
                      <a:endParaRPr lang="en-US" sz="1100">
                        <a:latin typeface="Calibri"/>
                        <a:ea typeface="Calibri"/>
                        <a:cs typeface="Times New Roman"/>
                      </a:endParaRPr>
                    </a:p>
                  </a:txBody>
                  <a:tcPr marL="68580" marR="68580" marT="0" marB="0" anchor="ctr"/>
                </a:tc>
                <a:extLst>
                  <a:ext uri="{0D108BD9-81ED-4DB2-BD59-A6C34878D82A}">
                    <a16:rowId xmlns:a16="http://schemas.microsoft.com/office/drawing/2014/main" val="10003"/>
                  </a:ext>
                </a:extLst>
              </a:tr>
              <a:tr h="370840">
                <a:tc>
                  <a:txBody>
                    <a:bodyPr/>
                    <a:lstStyle/>
                    <a:p>
                      <a:pPr marL="0" marR="0" algn="ctr">
                        <a:lnSpc>
                          <a:spcPct val="115000"/>
                        </a:lnSpc>
                        <a:spcBef>
                          <a:spcPts val="0"/>
                        </a:spcBef>
                        <a:spcAft>
                          <a:spcPts val="0"/>
                        </a:spcAft>
                      </a:pPr>
                      <a:r>
                        <a:rPr lang="en-US" sz="800">
                          <a:latin typeface="Calibri"/>
                          <a:ea typeface="Calibri"/>
                          <a:cs typeface="Times New Roman"/>
                        </a:rPr>
                        <a:t>Expression must be Clear and Unambiguous</a:t>
                      </a:r>
                      <a:endParaRPr lang="en-US" sz="1100">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800">
                          <a:latin typeface="Calibri"/>
                          <a:ea typeface="Calibri"/>
                          <a:cs typeface="Times New Roman"/>
                        </a:rPr>
                        <a:t>X</a:t>
                      </a:r>
                      <a:endParaRPr lang="en-US" sz="110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800">
                          <a:latin typeface="Calibri"/>
                          <a:ea typeface="Calibri"/>
                          <a:cs typeface="Times New Roman"/>
                        </a:rPr>
                        <a:t>X</a:t>
                      </a:r>
                      <a:endParaRPr lang="en-US" sz="110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800">
                          <a:latin typeface="Calibri"/>
                          <a:ea typeface="Calibri"/>
                          <a:cs typeface="Times New Roman"/>
                        </a:rPr>
                        <a:t>X</a:t>
                      </a:r>
                      <a:endParaRPr lang="en-US" sz="110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800">
                          <a:latin typeface="Calibri"/>
                          <a:ea typeface="Calibri"/>
                          <a:cs typeface="Times New Roman"/>
                        </a:rPr>
                        <a:t>X</a:t>
                      </a:r>
                      <a:endParaRPr lang="en-US" sz="110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800">
                          <a:latin typeface="Calibri"/>
                          <a:ea typeface="Calibri"/>
                          <a:cs typeface="Times New Roman"/>
                        </a:rPr>
                        <a:t>X</a:t>
                      </a:r>
                      <a:endParaRPr lang="en-US" sz="110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800">
                          <a:latin typeface="Calibri"/>
                          <a:ea typeface="Calibri"/>
                          <a:cs typeface="Times New Roman"/>
                        </a:rPr>
                        <a:t>X</a:t>
                      </a:r>
                      <a:endParaRPr lang="en-US" sz="110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800">
                          <a:latin typeface="Calibri"/>
                          <a:ea typeface="Calibri"/>
                          <a:cs typeface="Times New Roman"/>
                        </a:rPr>
                        <a:t>X</a:t>
                      </a:r>
                      <a:endParaRPr lang="en-US" sz="110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800" dirty="0">
                          <a:latin typeface="Calibri"/>
                          <a:ea typeface="Calibri"/>
                          <a:cs typeface="Times New Roman"/>
                        </a:rPr>
                        <a:t>X</a:t>
                      </a:r>
                      <a:endParaRPr lang="en-US" sz="1100" dirty="0">
                        <a:latin typeface="Calibri"/>
                        <a:ea typeface="Calibri"/>
                        <a:cs typeface="Times New Roman"/>
                      </a:endParaRPr>
                    </a:p>
                  </a:txBody>
                  <a:tcPr marL="68580" marR="68580" marT="0" marB="0" anchor="ctr"/>
                </a:tc>
                <a:extLst>
                  <a:ext uri="{0D108BD9-81ED-4DB2-BD59-A6C34878D82A}">
                    <a16:rowId xmlns:a16="http://schemas.microsoft.com/office/drawing/2014/main" val="10004"/>
                  </a:ext>
                </a:extLst>
              </a:tr>
            </a:tbl>
          </a:graphicData>
        </a:graphic>
      </p:graphicFrame>
      <p:sp>
        <p:nvSpPr>
          <p:cNvPr id="4" name="Slide Number Placeholder 3"/>
          <p:cNvSpPr>
            <a:spLocks noGrp="1"/>
          </p:cNvSpPr>
          <p:nvPr>
            <p:ph type="sldNum" sz="quarter" idx="10"/>
          </p:nvPr>
        </p:nvSpPr>
        <p:spPr/>
        <p:txBody>
          <a:bodyPr/>
          <a:lstStyle/>
          <a:p>
            <a:pPr>
              <a:defRPr/>
            </a:pPr>
            <a:fld id="{C3886494-1DC5-452A-B5B1-81BE50248BEE}" type="slidenum">
              <a:rPr lang="en-US" smtClean="0"/>
              <a:pPr>
                <a:defRPr/>
              </a:pPr>
              <a:t>26</a:t>
            </a:fld>
            <a:endParaRPr lang="en-US" dirty="0"/>
          </a:p>
        </p:txBody>
      </p:sp>
      <p:sp>
        <p:nvSpPr>
          <p:cNvPr id="5" name="Text Placeholder 4"/>
          <p:cNvSpPr>
            <a:spLocks noGrp="1"/>
          </p:cNvSpPr>
          <p:nvPr>
            <p:ph type="body" sz="quarter" idx="11"/>
          </p:nvPr>
        </p:nvSpPr>
        <p:spPr/>
        <p:txBody>
          <a:bodyPr/>
          <a:lstStyle/>
          <a:p>
            <a:endParaRPr lang="en-US"/>
          </a:p>
        </p:txBody>
      </p:sp>
    </p:spTree>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6" name="Content Placeholder 5"/>
          <p:cNvGraphicFramePr>
            <a:graphicFrameLocks noGrp="1"/>
          </p:cNvGraphicFramePr>
          <p:nvPr>
            <p:ph idx="1"/>
          </p:nvPr>
        </p:nvGraphicFramePr>
        <p:xfrm>
          <a:off x="457200" y="1828800"/>
          <a:ext cx="8229600" cy="5569585"/>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370840">
                <a:tc>
                  <a:txBody>
                    <a:bodyPr/>
                    <a:lstStyle/>
                    <a:p>
                      <a:pPr marL="0" marR="0" algn="ctr">
                        <a:lnSpc>
                          <a:spcPct val="115000"/>
                        </a:lnSpc>
                        <a:spcBef>
                          <a:spcPts val="0"/>
                        </a:spcBef>
                        <a:spcAft>
                          <a:spcPts val="0"/>
                        </a:spcAft>
                      </a:pPr>
                      <a:r>
                        <a:rPr lang="en-US" sz="1100" b="1" dirty="0">
                          <a:latin typeface="Calibri"/>
                          <a:ea typeface="Calibri"/>
                          <a:cs typeface="Times New Roman"/>
                        </a:rPr>
                        <a:t>Principle </a:t>
                      </a:r>
                      <a:endParaRPr lang="en-US" sz="1100" dirty="0">
                        <a:latin typeface="Calibri"/>
                        <a:ea typeface="Calibri"/>
                        <a:cs typeface="Times New Roman"/>
                      </a:endParaRPr>
                    </a:p>
                    <a:p>
                      <a:pPr marL="0" marR="0" algn="ctr">
                        <a:lnSpc>
                          <a:spcPct val="115000"/>
                        </a:lnSpc>
                        <a:spcBef>
                          <a:spcPts val="0"/>
                        </a:spcBef>
                        <a:spcAft>
                          <a:spcPts val="0"/>
                        </a:spcAft>
                      </a:pPr>
                      <a:r>
                        <a:rPr lang="en-US" sz="1100" b="1" dirty="0">
                          <a:latin typeface="Calibri"/>
                          <a:ea typeface="Calibri"/>
                          <a:cs typeface="Times New Roman"/>
                        </a:rPr>
                        <a:t>and Scope</a:t>
                      </a:r>
                      <a:endParaRPr lang="en-US" sz="1100" dirty="0">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100" b="1" dirty="0">
                          <a:latin typeface="Calibri"/>
                          <a:ea typeface="Calibri"/>
                          <a:cs typeface="Times New Roman"/>
                        </a:rPr>
                        <a:t>Detailed Guidance </a:t>
                      </a:r>
                      <a:endParaRPr lang="en-US" sz="1100" dirty="0">
                        <a:latin typeface="Calibri"/>
                        <a:ea typeface="Calibri"/>
                        <a:cs typeface="Times New Roman"/>
                      </a:endParaRPr>
                    </a:p>
                  </a:txBody>
                  <a:tcPr marL="68580" marR="68580" marT="0" marB="0"/>
                </a:tc>
                <a:extLst>
                  <a:ext uri="{0D108BD9-81ED-4DB2-BD59-A6C34878D82A}">
                    <a16:rowId xmlns:a16="http://schemas.microsoft.com/office/drawing/2014/main" val="10000"/>
                  </a:ext>
                </a:extLst>
              </a:tr>
              <a:tr h="370840">
                <a:tc>
                  <a:txBody>
                    <a:bodyPr/>
                    <a:lstStyle/>
                    <a:p>
                      <a:pPr marL="0" marR="0" algn="ctr">
                        <a:lnSpc>
                          <a:spcPct val="115000"/>
                        </a:lnSpc>
                        <a:spcBef>
                          <a:spcPts val="0"/>
                        </a:spcBef>
                        <a:spcAft>
                          <a:spcPts val="0"/>
                        </a:spcAft>
                      </a:pPr>
                      <a:r>
                        <a:rPr lang="en-US" sz="1100" dirty="0">
                          <a:latin typeface="Calibri"/>
                          <a:ea typeface="Calibri"/>
                          <a:cs typeface="Times New Roman"/>
                        </a:rPr>
                        <a:t>2. Expression must be Accurate and Verifiable. </a:t>
                      </a:r>
                    </a:p>
                    <a:p>
                      <a:pPr marL="0" marR="0" algn="ctr">
                        <a:lnSpc>
                          <a:spcPct val="115000"/>
                        </a:lnSpc>
                        <a:spcBef>
                          <a:spcPts val="0"/>
                        </a:spcBef>
                        <a:spcAft>
                          <a:spcPts val="0"/>
                        </a:spcAft>
                      </a:pPr>
                      <a:r>
                        <a:rPr lang="en-US" sz="1100" dirty="0">
                          <a:latin typeface="Calibri"/>
                          <a:ea typeface="Calibri"/>
                          <a:cs typeface="Times New Roman"/>
                        </a:rPr>
                        <a:t>Is the statement true?</a:t>
                      </a:r>
                    </a:p>
                    <a:p>
                      <a:pPr marL="0" marR="0" algn="ctr">
                        <a:lnSpc>
                          <a:spcPct val="115000"/>
                        </a:lnSpc>
                        <a:spcBef>
                          <a:spcPts val="0"/>
                        </a:spcBef>
                        <a:spcAft>
                          <a:spcPts val="0"/>
                        </a:spcAft>
                      </a:pPr>
                      <a:r>
                        <a:rPr lang="en-US" sz="1100" dirty="0">
                          <a:latin typeface="Calibri"/>
                          <a:ea typeface="Calibri"/>
                          <a:cs typeface="Times New Roman"/>
                        </a:rPr>
                        <a:t>Can statement accuracy be verified? </a:t>
                      </a:r>
                    </a:p>
                    <a:p>
                      <a:pPr marL="0" marR="0" algn="ctr">
                        <a:lnSpc>
                          <a:spcPct val="115000"/>
                        </a:lnSpc>
                        <a:spcBef>
                          <a:spcPts val="0"/>
                        </a:spcBef>
                        <a:spcAft>
                          <a:spcPts val="0"/>
                        </a:spcAft>
                      </a:pPr>
                      <a:r>
                        <a:rPr lang="en-US" sz="1100" dirty="0">
                          <a:latin typeface="Calibri"/>
                          <a:ea typeface="Calibri"/>
                          <a:cs typeface="Times New Roman"/>
                        </a:rPr>
                        <a:t>Applies to all categories</a:t>
                      </a:r>
                    </a:p>
                  </a:txBody>
                  <a:tcPr marL="68580" marR="68580" marT="0" marB="0"/>
                </a:tc>
                <a:tc>
                  <a:txBody>
                    <a:bodyPr/>
                    <a:lstStyle/>
                    <a:p>
                      <a:pPr marL="0" marR="0">
                        <a:lnSpc>
                          <a:spcPct val="115000"/>
                        </a:lnSpc>
                        <a:spcBef>
                          <a:spcPts val="0"/>
                        </a:spcBef>
                        <a:spcAft>
                          <a:spcPts val="0"/>
                        </a:spcAft>
                      </a:pPr>
                      <a:r>
                        <a:rPr lang="en-US" sz="1100" dirty="0">
                          <a:latin typeface="Calibri"/>
                          <a:ea typeface="Calibri"/>
                          <a:cs typeface="Times New Roman"/>
                        </a:rPr>
                        <a:t>Voluntary expressions which contain quantity-related statements must be accurate and verifiable using appropriate evaluative procedures and are subject to external evaluation and confirmation.</a:t>
                      </a:r>
                    </a:p>
                    <a:p>
                      <a:pPr marL="0" marR="0">
                        <a:lnSpc>
                          <a:spcPct val="115000"/>
                        </a:lnSpc>
                        <a:spcBef>
                          <a:spcPts val="0"/>
                        </a:spcBef>
                        <a:spcAft>
                          <a:spcPts val="0"/>
                        </a:spcAft>
                      </a:pPr>
                      <a:r>
                        <a:rPr lang="en-US" sz="1100" b="1" dirty="0">
                          <a:latin typeface="Calibri"/>
                          <a:ea typeface="Calibri"/>
                          <a:cs typeface="Times New Roman"/>
                        </a:rPr>
                        <a:t>For expressions using defined units of measure or count</a:t>
                      </a:r>
                      <a:r>
                        <a:rPr lang="en-US" sz="1100" dirty="0">
                          <a:latin typeface="Calibri"/>
                          <a:ea typeface="Calibri"/>
                          <a:cs typeface="Times New Roman"/>
                        </a:rPr>
                        <a:t>, accuracy should be based on test methodologies recognized by appropriate authorities such as a Federal, State or International agency or standards organization.   </a:t>
                      </a:r>
                    </a:p>
                    <a:p>
                      <a:pPr marL="0" marR="0">
                        <a:lnSpc>
                          <a:spcPct val="115000"/>
                        </a:lnSpc>
                        <a:spcBef>
                          <a:spcPts val="0"/>
                        </a:spcBef>
                        <a:spcAft>
                          <a:spcPts val="0"/>
                        </a:spcAft>
                      </a:pPr>
                      <a:r>
                        <a:rPr lang="en-US" sz="1100" b="1" dirty="0">
                          <a:latin typeface="Calibri"/>
                          <a:ea typeface="Calibri"/>
                          <a:cs typeface="Times New Roman"/>
                        </a:rPr>
                        <a:t>For expressions relating to product reconstitution</a:t>
                      </a:r>
                      <a:r>
                        <a:rPr lang="en-US" sz="1100" dirty="0">
                          <a:latin typeface="Calibri"/>
                          <a:ea typeface="Calibri"/>
                          <a:cs typeface="Times New Roman"/>
                        </a:rPr>
                        <a:t>, accuracy should be based upon  the directions for product preparation appearing on the product label and test methodologies recognized by appropriate authorities such as a Federal, State, or International agency or standards organization.  </a:t>
                      </a:r>
                    </a:p>
                    <a:p>
                      <a:pPr marL="0" marR="0">
                        <a:lnSpc>
                          <a:spcPct val="115000"/>
                        </a:lnSpc>
                        <a:spcBef>
                          <a:spcPts val="0"/>
                        </a:spcBef>
                        <a:spcAft>
                          <a:spcPts val="0"/>
                        </a:spcAft>
                      </a:pPr>
                      <a:r>
                        <a:rPr lang="en-US" sz="1100" b="1" dirty="0">
                          <a:latin typeface="Calibri"/>
                          <a:ea typeface="Calibri"/>
                          <a:cs typeface="Times New Roman"/>
                        </a:rPr>
                        <a:t>For Derived Unit Expressions (</a:t>
                      </a:r>
                      <a:r>
                        <a:rPr lang="en-US" sz="1100" b="1" dirty="0" err="1">
                          <a:latin typeface="Calibri"/>
                          <a:ea typeface="Calibri"/>
                          <a:cs typeface="Times New Roman"/>
                        </a:rPr>
                        <a:t>DUEs</a:t>
                      </a:r>
                      <a:r>
                        <a:rPr lang="en-US" sz="1100" b="1" dirty="0">
                          <a:latin typeface="Calibri"/>
                          <a:ea typeface="Calibri"/>
                          <a:cs typeface="Times New Roman"/>
                        </a:rPr>
                        <a:t>), Derived Unit Representations (</a:t>
                      </a:r>
                      <a:r>
                        <a:rPr lang="en-US" sz="1100" b="1" dirty="0" err="1">
                          <a:latin typeface="Calibri"/>
                          <a:ea typeface="Calibri"/>
                          <a:cs typeface="Times New Roman"/>
                        </a:rPr>
                        <a:t>DURs</a:t>
                      </a:r>
                      <a:r>
                        <a:rPr lang="en-US" sz="1100" b="1" dirty="0">
                          <a:latin typeface="Calibri"/>
                          <a:ea typeface="Calibri"/>
                          <a:cs typeface="Times New Roman"/>
                        </a:rPr>
                        <a:t>) and Comparative Performance  Representations (</a:t>
                      </a:r>
                      <a:r>
                        <a:rPr lang="en-US" sz="1100" b="1" dirty="0" err="1">
                          <a:latin typeface="Calibri"/>
                          <a:ea typeface="Calibri"/>
                          <a:cs typeface="Times New Roman"/>
                        </a:rPr>
                        <a:t>CURs</a:t>
                      </a:r>
                      <a:r>
                        <a:rPr lang="en-US" sz="1100" b="1" dirty="0">
                          <a:latin typeface="Calibri"/>
                          <a:ea typeface="Calibri"/>
                          <a:cs typeface="Times New Roman"/>
                        </a:rPr>
                        <a:t>),</a:t>
                      </a:r>
                      <a:r>
                        <a:rPr lang="en-US" sz="1100" dirty="0">
                          <a:latin typeface="Calibri"/>
                          <a:ea typeface="Calibri"/>
                          <a:cs typeface="Times New Roman"/>
                        </a:rPr>
                        <a:t> accuracy should be based upon the unit definitions (which must be present on the product label) and verified using objective testing procedures.    For example, since a Derived Unit Declaration (DUE) does not use a unit of legal metrology, a manufacturer  must define that  unit on the package label, ensure an appropriate test method or validation process for quantifying  the unit has been established, and ensure the expression appearing on the </a:t>
                      </a:r>
                      <a:r>
                        <a:rPr lang="en-US" sz="1100" dirty="0" err="1">
                          <a:latin typeface="Calibri"/>
                          <a:ea typeface="Calibri"/>
                          <a:cs typeface="Times New Roman"/>
                        </a:rPr>
                        <a:t>PDP</a:t>
                      </a:r>
                      <a:r>
                        <a:rPr lang="en-US" sz="1100" dirty="0">
                          <a:latin typeface="Calibri"/>
                          <a:ea typeface="Calibri"/>
                          <a:cs typeface="Times New Roman"/>
                        </a:rPr>
                        <a:t> is accurate and verifiable.  Where possible, the accuracy of the declaration should be based on test methodologies recognized by appropriate authorities such as a Federal, State or International agency of authority.  </a:t>
                      </a:r>
                    </a:p>
                    <a:p>
                      <a:pPr marL="0" marR="0">
                        <a:lnSpc>
                          <a:spcPct val="115000"/>
                        </a:lnSpc>
                        <a:spcBef>
                          <a:spcPts val="0"/>
                        </a:spcBef>
                        <a:spcAft>
                          <a:spcPts val="0"/>
                        </a:spcAft>
                      </a:pPr>
                      <a:r>
                        <a:rPr lang="en-US" sz="1100" dirty="0">
                          <a:latin typeface="Calibri"/>
                          <a:ea typeface="Calibri"/>
                          <a:cs typeface="Times New Roman"/>
                        </a:rPr>
                        <a:t>Statement accuracy must be supportable by manufacturer data and is subject to external evaluation and confirmation.   </a:t>
                      </a:r>
                    </a:p>
                    <a:p>
                      <a:pPr marL="342900" marR="0" lvl="0" indent="-342900">
                        <a:spcBef>
                          <a:spcPts val="0"/>
                        </a:spcBef>
                        <a:spcAft>
                          <a:spcPts val="0"/>
                        </a:spcAft>
                        <a:buFont typeface="Symbol"/>
                        <a:buChar char=""/>
                      </a:pPr>
                      <a:r>
                        <a:rPr lang="en-US" sz="1200" dirty="0">
                          <a:latin typeface="Times New Roman"/>
                          <a:ea typeface="Times New Roman"/>
                          <a:cs typeface="Times New Roman"/>
                        </a:rPr>
                        <a:t> </a:t>
                      </a:r>
                    </a:p>
                  </a:txBody>
                  <a:tcPr marL="68580" marR="68580" marT="0" marB="0"/>
                </a:tc>
                <a:extLst>
                  <a:ext uri="{0D108BD9-81ED-4DB2-BD59-A6C34878D82A}">
                    <a16:rowId xmlns:a16="http://schemas.microsoft.com/office/drawing/2014/main" val="10001"/>
                  </a:ext>
                </a:extLst>
              </a:tr>
            </a:tbl>
          </a:graphicData>
        </a:graphic>
      </p:graphicFrame>
      <p:sp>
        <p:nvSpPr>
          <p:cNvPr id="4" name="Slide Number Placeholder 3"/>
          <p:cNvSpPr>
            <a:spLocks noGrp="1"/>
          </p:cNvSpPr>
          <p:nvPr>
            <p:ph type="sldNum" sz="quarter" idx="10"/>
          </p:nvPr>
        </p:nvSpPr>
        <p:spPr/>
        <p:txBody>
          <a:bodyPr/>
          <a:lstStyle/>
          <a:p>
            <a:pPr>
              <a:defRPr/>
            </a:pPr>
            <a:fld id="{C3886494-1DC5-452A-B5B1-81BE50248BEE}" type="slidenum">
              <a:rPr lang="en-US" smtClean="0"/>
              <a:pPr>
                <a:defRPr/>
              </a:pPr>
              <a:t>27</a:t>
            </a:fld>
            <a:endParaRPr lang="en-US" dirty="0"/>
          </a:p>
        </p:txBody>
      </p:sp>
      <p:sp>
        <p:nvSpPr>
          <p:cNvPr id="5" name="Text Placeholder 4"/>
          <p:cNvSpPr>
            <a:spLocks noGrp="1"/>
          </p:cNvSpPr>
          <p:nvPr>
            <p:ph type="body" sz="quarter" idx="11"/>
          </p:nvPr>
        </p:nvSpPr>
        <p:spPr/>
        <p:txBody>
          <a:bodyPr/>
          <a:lstStyle/>
          <a:p>
            <a:endParaRPr lang="en-US"/>
          </a:p>
        </p:txBody>
      </p:sp>
    </p:spTree>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Benefits to Manufacturers</a:t>
            </a:r>
          </a:p>
        </p:txBody>
      </p:sp>
      <p:sp>
        <p:nvSpPr>
          <p:cNvPr id="3" name="Content Placeholder 2"/>
          <p:cNvSpPr>
            <a:spLocks noGrp="1"/>
          </p:cNvSpPr>
          <p:nvPr>
            <p:ph idx="1"/>
          </p:nvPr>
        </p:nvSpPr>
        <p:spPr>
          <a:xfrm>
            <a:off x="165100" y="1828800"/>
            <a:ext cx="8826500" cy="4572000"/>
          </a:xfrm>
        </p:spPr>
        <p:txBody>
          <a:bodyPr/>
          <a:lstStyle/>
          <a:p>
            <a:r>
              <a:rPr lang="en-US" dirty="0">
                <a:solidFill>
                  <a:schemeClr val="tx1"/>
                </a:solidFill>
              </a:rPr>
              <a:t>There is now a reference for how to add this information.   </a:t>
            </a:r>
          </a:p>
          <a:p>
            <a:endParaRPr lang="en-US" sz="800" dirty="0">
              <a:solidFill>
                <a:schemeClr val="tx1"/>
              </a:solidFill>
            </a:endParaRPr>
          </a:p>
          <a:p>
            <a:r>
              <a:rPr lang="en-US" dirty="0">
                <a:solidFill>
                  <a:schemeClr val="tx1"/>
                </a:solidFill>
              </a:rPr>
              <a:t>Reference information provides more certainty for manufacturers wanting to add a statement.  </a:t>
            </a:r>
          </a:p>
          <a:p>
            <a:endParaRPr lang="en-US" sz="800" dirty="0">
              <a:solidFill>
                <a:schemeClr val="tx1"/>
              </a:solidFill>
            </a:endParaRPr>
          </a:p>
          <a:p>
            <a:r>
              <a:rPr lang="en-US" dirty="0">
                <a:solidFill>
                  <a:schemeClr val="tx1"/>
                </a:solidFill>
              </a:rPr>
              <a:t>Reference information provides more uniformity and consistency across packages</a:t>
            </a:r>
          </a:p>
          <a:p>
            <a:endParaRPr lang="en-US" dirty="0"/>
          </a:p>
        </p:txBody>
      </p:sp>
      <p:sp>
        <p:nvSpPr>
          <p:cNvPr id="4" name="Slide Number Placeholder 3"/>
          <p:cNvSpPr>
            <a:spLocks noGrp="1"/>
          </p:cNvSpPr>
          <p:nvPr>
            <p:ph type="sldNum" sz="quarter" idx="10"/>
          </p:nvPr>
        </p:nvSpPr>
        <p:spPr/>
        <p:txBody>
          <a:bodyPr/>
          <a:lstStyle/>
          <a:p>
            <a:pPr>
              <a:defRPr/>
            </a:pPr>
            <a:fld id="{C3886494-1DC5-452A-B5B1-81BE50248BEE}" type="slidenum">
              <a:rPr lang="en-US" smtClean="0"/>
              <a:pPr>
                <a:defRPr/>
              </a:pPr>
              <a:t>28</a:t>
            </a:fld>
            <a:endParaRPr lang="en-US" dirty="0"/>
          </a:p>
        </p:txBody>
      </p:sp>
      <p:sp>
        <p:nvSpPr>
          <p:cNvPr id="5" name="Text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616485768"/>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Benefits to Regulators</a:t>
            </a:r>
          </a:p>
        </p:txBody>
      </p:sp>
      <p:sp>
        <p:nvSpPr>
          <p:cNvPr id="3" name="Content Placeholder 2"/>
          <p:cNvSpPr>
            <a:spLocks noGrp="1"/>
          </p:cNvSpPr>
          <p:nvPr>
            <p:ph idx="1"/>
          </p:nvPr>
        </p:nvSpPr>
        <p:spPr>
          <a:xfrm>
            <a:off x="203200" y="1828800"/>
            <a:ext cx="8775700" cy="4572000"/>
          </a:xfrm>
        </p:spPr>
        <p:txBody>
          <a:bodyPr/>
          <a:lstStyle/>
          <a:p>
            <a:r>
              <a:rPr lang="en-US" dirty="0">
                <a:solidFill>
                  <a:schemeClr val="tx1"/>
                </a:solidFill>
              </a:rPr>
              <a:t>Regulators can direct manufacturers to Recommended Best Practice when asked for assistance</a:t>
            </a:r>
          </a:p>
          <a:p>
            <a:endParaRPr lang="en-US" sz="800" dirty="0">
              <a:solidFill>
                <a:schemeClr val="tx1"/>
              </a:solidFill>
            </a:endParaRPr>
          </a:p>
          <a:p>
            <a:r>
              <a:rPr lang="en-US" dirty="0">
                <a:solidFill>
                  <a:schemeClr val="tx1"/>
                </a:solidFill>
              </a:rPr>
              <a:t>Regulators can direct manufacturers to Recommended Best Practice when concerns or questions are identified concerning a certain package. </a:t>
            </a:r>
          </a:p>
          <a:p>
            <a:r>
              <a:rPr lang="en-US" dirty="0">
                <a:solidFill>
                  <a:schemeClr val="tx1"/>
                </a:solidFill>
              </a:rPr>
              <a:t>Regulators will have a basis for asking questions about a particular package. </a:t>
            </a:r>
          </a:p>
          <a:p>
            <a:endParaRPr lang="en-US" sz="800" dirty="0">
              <a:solidFill>
                <a:schemeClr val="tx1"/>
              </a:solidFill>
            </a:endParaRPr>
          </a:p>
          <a:p>
            <a:r>
              <a:rPr lang="en-US" dirty="0">
                <a:solidFill>
                  <a:schemeClr val="tx1"/>
                </a:solidFill>
              </a:rPr>
              <a:t>Package labels will be more complete and uniform. </a:t>
            </a:r>
          </a:p>
          <a:p>
            <a:endParaRPr lang="en-US" sz="800" dirty="0">
              <a:solidFill>
                <a:schemeClr val="tx1"/>
              </a:solidFill>
            </a:endParaRPr>
          </a:p>
          <a:p>
            <a:r>
              <a:rPr lang="en-US" dirty="0">
                <a:solidFill>
                  <a:schemeClr val="tx1"/>
                </a:solidFill>
              </a:rPr>
              <a:t>Fewer issues/complaints/concerns exist regarding these statements on package labels.  </a:t>
            </a:r>
          </a:p>
          <a:p>
            <a:endParaRPr lang="en-US" dirty="0"/>
          </a:p>
        </p:txBody>
      </p:sp>
      <p:sp>
        <p:nvSpPr>
          <p:cNvPr id="4" name="Slide Number Placeholder 3"/>
          <p:cNvSpPr>
            <a:spLocks noGrp="1"/>
          </p:cNvSpPr>
          <p:nvPr>
            <p:ph type="sldNum" sz="quarter" idx="10"/>
          </p:nvPr>
        </p:nvSpPr>
        <p:spPr/>
        <p:txBody>
          <a:bodyPr/>
          <a:lstStyle/>
          <a:p>
            <a:pPr>
              <a:defRPr/>
            </a:pPr>
            <a:fld id="{C3886494-1DC5-452A-B5B1-81BE50248BEE}" type="slidenum">
              <a:rPr lang="en-US" smtClean="0"/>
              <a:pPr>
                <a:defRPr/>
              </a:pPr>
              <a:t>29</a:t>
            </a:fld>
            <a:endParaRPr lang="en-US" dirty="0"/>
          </a:p>
        </p:txBody>
      </p:sp>
      <p:sp>
        <p:nvSpPr>
          <p:cNvPr id="5" name="Text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368220650"/>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descr="C:\Users\guay.cb\Pictures\Product Pictures for PALS work\january 2013 054.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Benefits to Consumers</a:t>
            </a:r>
          </a:p>
        </p:txBody>
      </p:sp>
      <p:sp>
        <p:nvSpPr>
          <p:cNvPr id="3" name="Content Placeholder 2"/>
          <p:cNvSpPr>
            <a:spLocks noGrp="1"/>
          </p:cNvSpPr>
          <p:nvPr>
            <p:ph idx="1"/>
          </p:nvPr>
        </p:nvSpPr>
        <p:spPr>
          <a:xfrm>
            <a:off x="215900" y="1828800"/>
            <a:ext cx="8763000" cy="4572000"/>
          </a:xfrm>
        </p:spPr>
        <p:txBody>
          <a:bodyPr/>
          <a:lstStyle/>
          <a:p>
            <a:r>
              <a:rPr lang="en-US" dirty="0">
                <a:solidFill>
                  <a:schemeClr val="tx1"/>
                </a:solidFill>
              </a:rPr>
              <a:t>Label information provided to consumers is more useful and helpful. </a:t>
            </a:r>
          </a:p>
          <a:p>
            <a:endParaRPr lang="en-US" sz="800" dirty="0">
              <a:solidFill>
                <a:schemeClr val="tx1"/>
              </a:solidFill>
            </a:endParaRPr>
          </a:p>
          <a:p>
            <a:r>
              <a:rPr lang="en-US" dirty="0">
                <a:solidFill>
                  <a:schemeClr val="tx1"/>
                </a:solidFill>
              </a:rPr>
              <a:t>Label information provided to consumers is less likely to be confusing or misleading.  </a:t>
            </a:r>
          </a:p>
          <a:p>
            <a:endParaRPr lang="en-US" sz="800" dirty="0">
              <a:solidFill>
                <a:schemeClr val="tx1"/>
              </a:solidFill>
            </a:endParaRPr>
          </a:p>
          <a:p>
            <a:r>
              <a:rPr lang="en-US" dirty="0">
                <a:solidFill>
                  <a:schemeClr val="tx1"/>
                </a:solidFill>
              </a:rPr>
              <a:t>Label information is more complete, uniform and consistent. </a:t>
            </a:r>
          </a:p>
          <a:p>
            <a:endParaRPr lang="en-US" sz="800" dirty="0">
              <a:solidFill>
                <a:schemeClr val="tx1"/>
              </a:solidFill>
            </a:endParaRPr>
          </a:p>
          <a:p>
            <a:r>
              <a:rPr lang="en-US" dirty="0">
                <a:solidFill>
                  <a:schemeClr val="tx1"/>
                </a:solidFill>
              </a:rPr>
              <a:t>Consumers are able to make better value comparisons at the point of purchase.  </a:t>
            </a:r>
          </a:p>
        </p:txBody>
      </p:sp>
      <p:sp>
        <p:nvSpPr>
          <p:cNvPr id="4" name="Slide Number Placeholder 3"/>
          <p:cNvSpPr>
            <a:spLocks noGrp="1"/>
          </p:cNvSpPr>
          <p:nvPr>
            <p:ph type="sldNum" sz="quarter" idx="10"/>
          </p:nvPr>
        </p:nvSpPr>
        <p:spPr/>
        <p:txBody>
          <a:bodyPr/>
          <a:lstStyle/>
          <a:p>
            <a:pPr>
              <a:defRPr/>
            </a:pPr>
            <a:fld id="{C3886494-1DC5-452A-B5B1-81BE50248BEE}" type="slidenum">
              <a:rPr lang="en-US" smtClean="0"/>
              <a:pPr>
                <a:defRPr/>
              </a:pPr>
              <a:t>30</a:t>
            </a:fld>
            <a:endParaRPr lang="en-US" dirty="0"/>
          </a:p>
        </p:txBody>
      </p:sp>
      <p:sp>
        <p:nvSpPr>
          <p:cNvPr id="5" name="Text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601265956"/>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Why Recommended </a:t>
            </a:r>
            <a:br>
              <a:rPr lang="en-US" dirty="0"/>
            </a:br>
            <a:r>
              <a:rPr lang="en-US" dirty="0"/>
              <a:t>Best Practice?</a:t>
            </a:r>
          </a:p>
        </p:txBody>
      </p:sp>
      <p:sp>
        <p:nvSpPr>
          <p:cNvPr id="3" name="Content Placeholder 2"/>
          <p:cNvSpPr>
            <a:spLocks noGrp="1"/>
          </p:cNvSpPr>
          <p:nvPr>
            <p:ph idx="1"/>
          </p:nvPr>
        </p:nvSpPr>
        <p:spPr>
          <a:xfrm>
            <a:off x="203200" y="1676400"/>
            <a:ext cx="8788400" cy="4724400"/>
          </a:xfrm>
        </p:spPr>
        <p:txBody>
          <a:bodyPr/>
          <a:lstStyle/>
          <a:p>
            <a:r>
              <a:rPr lang="en-US" sz="2300" dirty="0">
                <a:solidFill>
                  <a:schemeClr val="tx1"/>
                </a:solidFill>
              </a:rPr>
              <a:t>Wide variety of instances where information may be useful</a:t>
            </a:r>
          </a:p>
          <a:p>
            <a:r>
              <a:rPr lang="en-US" sz="2300" dirty="0">
                <a:solidFill>
                  <a:schemeClr val="tx1"/>
                </a:solidFill>
              </a:rPr>
              <a:t>1</a:t>
            </a:r>
            <a:r>
              <a:rPr lang="en-US" sz="2300" baseline="30000" dirty="0">
                <a:solidFill>
                  <a:schemeClr val="tx1"/>
                </a:solidFill>
              </a:rPr>
              <a:t>st</a:t>
            </a:r>
            <a:r>
              <a:rPr lang="en-US" sz="2300" dirty="0">
                <a:solidFill>
                  <a:schemeClr val="tx1"/>
                </a:solidFill>
              </a:rPr>
              <a:t> Amendment Rights </a:t>
            </a:r>
          </a:p>
          <a:p>
            <a:r>
              <a:rPr lang="en-US" sz="2300" dirty="0">
                <a:solidFill>
                  <a:schemeClr val="tx1"/>
                </a:solidFill>
              </a:rPr>
              <a:t>FTC recognizes information is important to consumers </a:t>
            </a:r>
          </a:p>
          <a:p>
            <a:r>
              <a:rPr lang="en-US" sz="2300" dirty="0" err="1">
                <a:solidFill>
                  <a:schemeClr val="tx1"/>
                </a:solidFill>
              </a:rPr>
              <a:t>FPLA</a:t>
            </a:r>
            <a:r>
              <a:rPr lang="en-US" sz="2300" dirty="0">
                <a:solidFill>
                  <a:schemeClr val="tx1"/>
                </a:solidFill>
              </a:rPr>
              <a:t> Record recognizes these statements as allowable</a:t>
            </a:r>
          </a:p>
          <a:p>
            <a:r>
              <a:rPr lang="en-US" sz="2300" dirty="0">
                <a:solidFill>
                  <a:schemeClr val="tx1"/>
                </a:solidFill>
              </a:rPr>
              <a:t>No guidance exists for manufacturers or regulators  </a:t>
            </a:r>
          </a:p>
          <a:p>
            <a:r>
              <a:rPr lang="en-US" sz="2300" dirty="0">
                <a:solidFill>
                  <a:schemeClr val="tx1"/>
                </a:solidFill>
              </a:rPr>
              <a:t>Result is each manufacturer is “on their own”.   </a:t>
            </a:r>
          </a:p>
          <a:p>
            <a:r>
              <a:rPr lang="en-US" sz="2300" dirty="0">
                <a:solidFill>
                  <a:schemeClr val="tx1"/>
                </a:solidFill>
              </a:rPr>
              <a:t>Recommended Best Practice provides, for the first time, a reference source for manufacturers  and regulators to use to improve label quality and consistency for consumers.   </a:t>
            </a:r>
          </a:p>
          <a:p>
            <a:r>
              <a:rPr lang="en-US" sz="2300" dirty="0">
                <a:solidFill>
                  <a:schemeClr val="tx1"/>
                </a:solidFill>
              </a:rPr>
              <a:t>Regulation, if deemed necessary in the future, always remains an option.  </a:t>
            </a:r>
          </a:p>
          <a:p>
            <a:endParaRPr lang="en-US" dirty="0"/>
          </a:p>
        </p:txBody>
      </p:sp>
      <p:sp>
        <p:nvSpPr>
          <p:cNvPr id="4" name="Slide Number Placeholder 3"/>
          <p:cNvSpPr>
            <a:spLocks noGrp="1"/>
          </p:cNvSpPr>
          <p:nvPr>
            <p:ph type="sldNum" sz="quarter" idx="10"/>
          </p:nvPr>
        </p:nvSpPr>
        <p:spPr/>
        <p:txBody>
          <a:bodyPr/>
          <a:lstStyle/>
          <a:p>
            <a:pPr>
              <a:defRPr/>
            </a:pPr>
            <a:fld id="{C3886494-1DC5-452A-B5B1-81BE50248BEE}" type="slidenum">
              <a:rPr lang="en-US" smtClean="0"/>
              <a:pPr>
                <a:defRPr/>
              </a:pPr>
              <a:t>31</a:t>
            </a:fld>
            <a:endParaRPr lang="en-US" dirty="0"/>
          </a:p>
        </p:txBody>
      </p:sp>
      <p:sp>
        <p:nvSpPr>
          <p:cNvPr id="5" name="Text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682272942"/>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t>Current Status</a:t>
            </a:r>
            <a:endParaRPr lang="en-US" dirty="0"/>
          </a:p>
        </p:txBody>
      </p:sp>
      <p:sp>
        <p:nvSpPr>
          <p:cNvPr id="3" name="Content Placeholder 2"/>
          <p:cNvSpPr>
            <a:spLocks noGrp="1"/>
          </p:cNvSpPr>
          <p:nvPr>
            <p:ph idx="1"/>
          </p:nvPr>
        </p:nvSpPr>
        <p:spPr>
          <a:xfrm>
            <a:off x="177800" y="1828800"/>
            <a:ext cx="8851900" cy="4572000"/>
          </a:xfrm>
        </p:spPr>
        <p:txBody>
          <a:bodyPr/>
          <a:lstStyle/>
          <a:p>
            <a:r>
              <a:rPr lang="en-US" dirty="0">
                <a:solidFill>
                  <a:schemeClr val="tx1"/>
                </a:solidFill>
              </a:rPr>
              <a:t>PALS is working to finalize the first draft of the document.</a:t>
            </a:r>
          </a:p>
          <a:p>
            <a:endParaRPr lang="en-US" dirty="0">
              <a:solidFill>
                <a:schemeClr val="tx1"/>
              </a:solidFill>
            </a:endParaRPr>
          </a:p>
          <a:p>
            <a:r>
              <a:rPr lang="en-US" dirty="0">
                <a:solidFill>
                  <a:schemeClr val="tx1"/>
                </a:solidFill>
              </a:rPr>
              <a:t>PALS working to build awareness of this document, recognizing that it is both complex and outside normal scope of NCWM items.    </a:t>
            </a:r>
          </a:p>
          <a:p>
            <a:endParaRPr lang="en-US" sz="800" dirty="0">
              <a:solidFill>
                <a:schemeClr val="tx1"/>
              </a:solidFill>
            </a:endParaRPr>
          </a:p>
          <a:p>
            <a:endParaRPr lang="en-US" sz="800" dirty="0">
              <a:solidFill>
                <a:schemeClr val="tx1"/>
              </a:solidFill>
            </a:endParaRPr>
          </a:p>
          <a:p>
            <a:endParaRPr lang="en-US" sz="800" dirty="0">
              <a:solidFill>
                <a:schemeClr val="tx1"/>
              </a:solidFill>
            </a:endParaRPr>
          </a:p>
          <a:p>
            <a:endParaRPr lang="en-US" sz="800" dirty="0">
              <a:solidFill>
                <a:schemeClr val="tx1"/>
              </a:solidFill>
            </a:endParaRPr>
          </a:p>
        </p:txBody>
      </p:sp>
      <p:sp>
        <p:nvSpPr>
          <p:cNvPr id="4" name="Slide Number Placeholder 3"/>
          <p:cNvSpPr>
            <a:spLocks noGrp="1"/>
          </p:cNvSpPr>
          <p:nvPr>
            <p:ph type="sldNum" sz="quarter" idx="10"/>
          </p:nvPr>
        </p:nvSpPr>
        <p:spPr/>
        <p:txBody>
          <a:bodyPr/>
          <a:lstStyle/>
          <a:p>
            <a:pPr>
              <a:defRPr/>
            </a:pPr>
            <a:fld id="{C3886494-1DC5-452A-B5B1-81BE50248BEE}" type="slidenum">
              <a:rPr lang="en-US" smtClean="0"/>
              <a:pPr>
                <a:defRPr/>
              </a:pPr>
              <a:t>32</a:t>
            </a:fld>
            <a:endParaRPr lang="en-US" dirty="0"/>
          </a:p>
        </p:txBody>
      </p:sp>
      <p:sp>
        <p:nvSpPr>
          <p:cNvPr id="6" name="Text Placeholder 6"/>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815818607"/>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solidFill>
                  <a:schemeClr val="tx1"/>
                </a:solidFill>
              </a:rPr>
              <a:t>Thank you!</a:t>
            </a:r>
          </a:p>
        </p:txBody>
      </p:sp>
      <p:sp>
        <p:nvSpPr>
          <p:cNvPr id="7" name="Text Placeholder 6"/>
          <p:cNvSpPr>
            <a:spLocks noGrp="1"/>
          </p:cNvSpPr>
          <p:nvPr>
            <p:ph type="body" sz="quarter" idx="10"/>
          </p:nvPr>
        </p:nvSpPr>
        <p:spPr/>
        <p:txBody>
          <a:bodyPr/>
          <a:lstStyle/>
          <a:p>
            <a:endParaRPr lang="en-US" dirty="0"/>
          </a:p>
        </p:txBody>
      </p:sp>
      <p:sp>
        <p:nvSpPr>
          <p:cNvPr id="8" name="Text Placeholder 7"/>
          <p:cNvSpPr>
            <a:spLocks noGrp="1"/>
          </p:cNvSpPr>
          <p:nvPr>
            <p:ph type="body" sz="quarter" idx="11"/>
          </p:nvPr>
        </p:nvSpPr>
        <p:spPr/>
        <p:txBody>
          <a:bodyPr/>
          <a:lstStyle/>
          <a:p>
            <a:endParaRPr lang="en-US"/>
          </a:p>
        </p:txBody>
      </p:sp>
      <p:sp>
        <p:nvSpPr>
          <p:cNvPr id="4" name="Slide Number Placeholder 3"/>
          <p:cNvSpPr>
            <a:spLocks noGrp="1"/>
          </p:cNvSpPr>
          <p:nvPr>
            <p:ph type="sldNum" sz="quarter" idx="4294967295"/>
          </p:nvPr>
        </p:nvSpPr>
        <p:spPr>
          <a:xfrm>
            <a:off x="7772400" y="6510338"/>
            <a:ext cx="1371600" cy="152400"/>
          </a:xfrm>
          <a:prstGeom prst="rect">
            <a:avLst/>
          </a:prstGeom>
        </p:spPr>
        <p:txBody>
          <a:bodyPr/>
          <a:lstStyle/>
          <a:p>
            <a:pPr>
              <a:defRPr/>
            </a:pPr>
            <a:fld id="{C3886494-1DC5-452A-B5B1-81BE50248BEE}" type="slidenum">
              <a:rPr lang="en-US" smtClean="0"/>
              <a:pPr>
                <a:defRPr/>
              </a:pPr>
              <a:t>33</a:t>
            </a:fld>
            <a:endParaRPr lang="en-US" dirty="0"/>
          </a:p>
        </p:txBody>
      </p:sp>
    </p:spTree>
    <p:extLst>
      <p:ext uri="{BB962C8B-B14F-4D97-AF65-F5344CB8AC3E}">
        <p14:creationId xmlns:p14="http://schemas.microsoft.com/office/powerpoint/2010/main" val="3127193056"/>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C:\Users\guay.cb\Pictures\Product Pictures for PALS work\january 2013 114.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descr="C:\Users\guay.cb\Pictures\Product Pictures for PALS work\january 2013 152.JPG"/>
          <p:cNvPicPr>
            <a:picLocks noChangeAspect="1" noChangeArrowheads="1"/>
          </p:cNvPicPr>
          <p:nvPr/>
        </p:nvPicPr>
        <p:blipFill>
          <a:blip r:embed="rId2" cstate="print"/>
          <a:srcRect/>
          <a:stretch>
            <a:fillRect/>
          </a:stretch>
        </p:blipFill>
        <p:spPr bwMode="auto">
          <a:xfrm>
            <a:off x="-109538" y="-82550"/>
            <a:ext cx="9363076" cy="7023100"/>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Background</a:t>
            </a:r>
          </a:p>
        </p:txBody>
      </p:sp>
      <p:sp>
        <p:nvSpPr>
          <p:cNvPr id="3" name="Content Placeholder 2"/>
          <p:cNvSpPr>
            <a:spLocks noGrp="1"/>
          </p:cNvSpPr>
          <p:nvPr>
            <p:ph idx="1"/>
          </p:nvPr>
        </p:nvSpPr>
        <p:spPr>
          <a:xfrm>
            <a:off x="177800" y="1828800"/>
            <a:ext cx="8788400" cy="4572000"/>
          </a:xfrm>
        </p:spPr>
        <p:txBody>
          <a:bodyPr/>
          <a:lstStyle/>
          <a:p>
            <a:r>
              <a:rPr lang="en-US" dirty="0">
                <a:solidFill>
                  <a:schemeClr val="tx1"/>
                </a:solidFill>
              </a:rPr>
              <a:t>Use of Voluntarily Added Information is Increasing</a:t>
            </a:r>
          </a:p>
          <a:p>
            <a:pPr lvl="1"/>
            <a:r>
              <a:rPr lang="en-US" dirty="0">
                <a:solidFill>
                  <a:schemeClr val="tx1"/>
                </a:solidFill>
              </a:rPr>
              <a:t>Consumers want and use this information</a:t>
            </a:r>
          </a:p>
          <a:p>
            <a:pPr lvl="1"/>
            <a:r>
              <a:rPr lang="en-US" dirty="0">
                <a:solidFill>
                  <a:schemeClr val="tx1"/>
                </a:solidFill>
              </a:rPr>
              <a:t>New technology and product forms make traditional product comparisons more difficult</a:t>
            </a:r>
          </a:p>
          <a:p>
            <a:r>
              <a:rPr lang="en-US" dirty="0">
                <a:solidFill>
                  <a:schemeClr val="tx1"/>
                </a:solidFill>
              </a:rPr>
              <a:t>A Net Quantity Statement and/or Unit Pricing may not be sufficient for consumers to make purchase decisions or accurate value comparisons </a:t>
            </a:r>
          </a:p>
          <a:p>
            <a:r>
              <a:rPr lang="en-US" dirty="0" err="1">
                <a:solidFill>
                  <a:schemeClr val="tx1"/>
                </a:solidFill>
              </a:rPr>
              <a:t>L&amp;R</a:t>
            </a:r>
            <a:r>
              <a:rPr lang="en-US" dirty="0">
                <a:solidFill>
                  <a:schemeClr val="tx1"/>
                </a:solidFill>
              </a:rPr>
              <a:t> item in 2011 proposed to restrict certain statements</a:t>
            </a:r>
          </a:p>
          <a:p>
            <a:r>
              <a:rPr lang="en-US" dirty="0" err="1">
                <a:solidFill>
                  <a:schemeClr val="tx1"/>
                </a:solidFill>
              </a:rPr>
              <a:t>L&amp;R</a:t>
            </a:r>
            <a:r>
              <a:rPr lang="en-US" dirty="0">
                <a:solidFill>
                  <a:schemeClr val="tx1"/>
                </a:solidFill>
              </a:rPr>
              <a:t> delegated item to PALS</a:t>
            </a:r>
          </a:p>
          <a:p>
            <a:r>
              <a:rPr lang="en-US" dirty="0">
                <a:solidFill>
                  <a:schemeClr val="tx1"/>
                </a:solidFill>
              </a:rPr>
              <a:t>PALS believed issue should be evaluated holistically and is working through this complex area.  </a:t>
            </a:r>
            <a:endParaRPr lang="en-US" dirty="0"/>
          </a:p>
        </p:txBody>
      </p:sp>
      <p:sp>
        <p:nvSpPr>
          <p:cNvPr id="4" name="Slide Number Placeholder 3"/>
          <p:cNvSpPr>
            <a:spLocks noGrp="1"/>
          </p:cNvSpPr>
          <p:nvPr>
            <p:ph type="sldNum" sz="quarter" idx="10"/>
          </p:nvPr>
        </p:nvSpPr>
        <p:spPr/>
        <p:txBody>
          <a:bodyPr/>
          <a:lstStyle/>
          <a:p>
            <a:pPr>
              <a:defRPr/>
            </a:pPr>
            <a:fld id="{C3886494-1DC5-452A-B5B1-81BE50248BEE}" type="slidenum">
              <a:rPr lang="en-US" smtClean="0"/>
              <a:pPr>
                <a:defRPr/>
              </a:pPr>
              <a:t>6</a:t>
            </a:fld>
            <a:endParaRPr lang="en-US" dirty="0"/>
          </a:p>
        </p:txBody>
      </p:sp>
      <p:sp>
        <p:nvSpPr>
          <p:cNvPr id="5" name="Text Placeholder 4"/>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2296338510"/>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Background (cont.)</a:t>
            </a:r>
          </a:p>
        </p:txBody>
      </p:sp>
      <p:sp>
        <p:nvSpPr>
          <p:cNvPr id="3" name="Content Placeholder 2"/>
          <p:cNvSpPr>
            <a:spLocks noGrp="1"/>
          </p:cNvSpPr>
          <p:nvPr>
            <p:ph idx="1"/>
          </p:nvPr>
        </p:nvSpPr>
        <p:spPr>
          <a:xfrm>
            <a:off x="165100" y="1828800"/>
            <a:ext cx="8813800" cy="4572000"/>
          </a:xfrm>
        </p:spPr>
        <p:txBody>
          <a:bodyPr/>
          <a:lstStyle/>
          <a:p>
            <a:r>
              <a:rPr lang="en-US" dirty="0">
                <a:solidFill>
                  <a:schemeClr val="tx1"/>
                </a:solidFill>
              </a:rPr>
              <a:t>PALS examined products on store shelves</a:t>
            </a:r>
          </a:p>
          <a:p>
            <a:r>
              <a:rPr lang="en-US" dirty="0">
                <a:solidFill>
                  <a:schemeClr val="tx1"/>
                </a:solidFill>
              </a:rPr>
              <a:t>No formal guidance for manufacturers or regulator viewpoints are often very subjective.  </a:t>
            </a:r>
          </a:p>
          <a:p>
            <a:r>
              <a:rPr lang="en-US" dirty="0">
                <a:solidFill>
                  <a:schemeClr val="tx1"/>
                </a:solidFill>
              </a:rPr>
              <a:t>PALS has categorized the different kinds of Expressions</a:t>
            </a:r>
          </a:p>
          <a:p>
            <a:r>
              <a:rPr lang="en-US" dirty="0">
                <a:solidFill>
                  <a:schemeClr val="tx1"/>
                </a:solidFill>
              </a:rPr>
              <a:t>PALS drafting Principles (and accompanying detailed information) for each Category </a:t>
            </a:r>
          </a:p>
          <a:p>
            <a:r>
              <a:rPr lang="en-US" dirty="0">
                <a:solidFill>
                  <a:schemeClr val="tx1"/>
                </a:solidFill>
              </a:rPr>
              <a:t>PALS is compiling these Principles into a Recommended Best Practice document</a:t>
            </a:r>
          </a:p>
          <a:p>
            <a:r>
              <a:rPr lang="en-US" dirty="0">
                <a:solidFill>
                  <a:schemeClr val="tx1"/>
                </a:solidFill>
              </a:rPr>
              <a:t>Goal today is share some details of this developing DRAFT.</a:t>
            </a:r>
          </a:p>
          <a:p>
            <a:endParaRPr lang="en-US" dirty="0"/>
          </a:p>
        </p:txBody>
      </p:sp>
      <p:sp>
        <p:nvSpPr>
          <p:cNvPr id="4" name="Slide Number Placeholder 3"/>
          <p:cNvSpPr>
            <a:spLocks noGrp="1"/>
          </p:cNvSpPr>
          <p:nvPr>
            <p:ph type="sldNum" sz="quarter" idx="10"/>
          </p:nvPr>
        </p:nvSpPr>
        <p:spPr/>
        <p:txBody>
          <a:bodyPr/>
          <a:lstStyle/>
          <a:p>
            <a:pPr>
              <a:defRPr/>
            </a:pPr>
            <a:fld id="{C3886494-1DC5-452A-B5B1-81BE50248BEE}" type="slidenum">
              <a:rPr lang="en-US" smtClean="0"/>
              <a:pPr>
                <a:defRPr/>
              </a:pPr>
              <a:t>7</a:t>
            </a:fld>
            <a:endParaRPr lang="en-US" dirty="0"/>
          </a:p>
        </p:txBody>
      </p:sp>
      <p:sp>
        <p:nvSpPr>
          <p:cNvPr id="5" name="Text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87809558"/>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Expression Categories </a:t>
            </a:r>
            <a:br>
              <a:rPr lang="en-US" dirty="0"/>
            </a:br>
            <a:br>
              <a:rPr lang="en-US" dirty="0"/>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01528507"/>
              </p:ext>
            </p:extLst>
          </p:nvPr>
        </p:nvGraphicFramePr>
        <p:xfrm>
          <a:off x="150126" y="1714500"/>
          <a:ext cx="8841475" cy="4749800"/>
        </p:xfrm>
        <a:graphic>
          <a:graphicData uri="http://schemas.openxmlformats.org/drawingml/2006/table">
            <a:tbl>
              <a:tblPr firstRow="1" bandRow="1">
                <a:tableStyleId>{5C22544A-7EE6-4342-B048-85BDC9FD1C3A}</a:tableStyleId>
              </a:tblPr>
              <a:tblGrid>
                <a:gridCol w="4434575">
                  <a:extLst>
                    <a:ext uri="{9D8B030D-6E8A-4147-A177-3AD203B41FA5}">
                      <a16:colId xmlns:a16="http://schemas.microsoft.com/office/drawing/2014/main" val="20000"/>
                    </a:ext>
                  </a:extLst>
                </a:gridCol>
                <a:gridCol w="4406900">
                  <a:extLst>
                    <a:ext uri="{9D8B030D-6E8A-4147-A177-3AD203B41FA5}">
                      <a16:colId xmlns:a16="http://schemas.microsoft.com/office/drawing/2014/main" val="20001"/>
                    </a:ext>
                  </a:extLst>
                </a:gridCol>
              </a:tblGrid>
              <a:tr h="949960">
                <a:tc>
                  <a:txBody>
                    <a:bodyPr/>
                    <a:lstStyle/>
                    <a:p>
                      <a:pPr algn="ctr"/>
                      <a:r>
                        <a:rPr lang="en-US" sz="4000" b="0" dirty="0"/>
                        <a:t>Category</a:t>
                      </a:r>
                    </a:p>
                  </a:txBody>
                  <a:tcPr anchor="ctr">
                    <a:solidFill>
                      <a:schemeClr val="tx2"/>
                    </a:solidFill>
                  </a:tcPr>
                </a:tc>
                <a:tc>
                  <a:txBody>
                    <a:bodyPr/>
                    <a:lstStyle/>
                    <a:p>
                      <a:pPr algn="ctr"/>
                      <a:r>
                        <a:rPr lang="en-US" sz="4000" b="0" dirty="0"/>
                        <a:t>Example</a:t>
                      </a:r>
                    </a:p>
                  </a:txBody>
                  <a:tcPr anchor="ctr">
                    <a:solidFill>
                      <a:schemeClr val="tx2"/>
                    </a:solidFill>
                  </a:tcPr>
                </a:tc>
                <a:extLst>
                  <a:ext uri="{0D108BD9-81ED-4DB2-BD59-A6C34878D82A}">
                    <a16:rowId xmlns:a16="http://schemas.microsoft.com/office/drawing/2014/main" val="10000"/>
                  </a:ext>
                </a:extLst>
              </a:tr>
              <a:tr h="949960">
                <a:tc>
                  <a:txBody>
                    <a:bodyPr/>
                    <a:lstStyle/>
                    <a:p>
                      <a:pPr marL="457200" marR="0" lvl="1" indent="-914400" algn="l" defTabSz="1371600" rtl="0" eaLnBrk="1" latinLnBrk="0" hangingPunct="1">
                        <a:lnSpc>
                          <a:spcPct val="115000"/>
                        </a:lnSpc>
                        <a:spcBef>
                          <a:spcPts val="0"/>
                        </a:spcBef>
                        <a:spcAft>
                          <a:spcPts val="0"/>
                        </a:spcAft>
                      </a:pPr>
                      <a:r>
                        <a:rPr lang="en-US" sz="2400" kern="1200" dirty="0">
                          <a:solidFill>
                            <a:schemeClr val="tx1"/>
                          </a:solidFill>
                          <a:latin typeface="Century Gothic" pitchFamily="34" charset="0"/>
                          <a:ea typeface="+mn-ea"/>
                          <a:cs typeface="+mn-cs"/>
                        </a:rPr>
                        <a:t>1. Additional</a:t>
                      </a:r>
                      <a:r>
                        <a:rPr lang="en-US" sz="2400" kern="1200" baseline="0" dirty="0">
                          <a:solidFill>
                            <a:schemeClr val="tx1"/>
                          </a:solidFill>
                          <a:latin typeface="Century Gothic" pitchFamily="34" charset="0"/>
                          <a:ea typeface="+mn-ea"/>
                          <a:cs typeface="+mn-cs"/>
                        </a:rPr>
                        <a:t> Expression of </a:t>
                      </a:r>
                      <a:r>
                        <a:rPr lang="en-US" sz="2400" kern="1200" dirty="0">
                          <a:solidFill>
                            <a:schemeClr val="tx1"/>
                          </a:solidFill>
                          <a:latin typeface="Century Gothic" pitchFamily="34" charset="0"/>
                          <a:ea typeface="+mn-ea"/>
                          <a:cs typeface="+mn-cs"/>
                        </a:rPr>
                        <a:t>Quantity </a:t>
                      </a:r>
                    </a:p>
                  </a:txBody>
                  <a:tcPr marL="68580" marR="68580" marT="0" marB="0"/>
                </a:tc>
                <a:tc>
                  <a:txBody>
                    <a:bodyPr/>
                    <a:lstStyle/>
                    <a:p>
                      <a:pPr marL="0" marR="0" indent="-914400" defTabSz="1371600">
                        <a:lnSpc>
                          <a:spcPct val="115000"/>
                        </a:lnSpc>
                        <a:spcBef>
                          <a:spcPts val="0"/>
                        </a:spcBef>
                        <a:spcAft>
                          <a:spcPts val="0"/>
                        </a:spcAft>
                      </a:pPr>
                      <a:r>
                        <a:rPr lang="en-US" sz="2400" kern="1200" dirty="0">
                          <a:solidFill>
                            <a:schemeClr val="tx1"/>
                          </a:solidFill>
                          <a:latin typeface="Century Gothic" pitchFamily="34" charset="0"/>
                          <a:ea typeface="+mn-ea"/>
                          <a:cs typeface="+mn-cs"/>
                        </a:rPr>
                        <a:t>“24 Tea</a:t>
                      </a:r>
                      <a:r>
                        <a:rPr lang="en-US" sz="2400" kern="1200" baseline="0" dirty="0">
                          <a:solidFill>
                            <a:schemeClr val="tx1"/>
                          </a:solidFill>
                          <a:latin typeface="Century Gothic" pitchFamily="34" charset="0"/>
                          <a:ea typeface="+mn-ea"/>
                          <a:cs typeface="+mn-cs"/>
                        </a:rPr>
                        <a:t> Bags</a:t>
                      </a:r>
                      <a:r>
                        <a:rPr lang="en-US" sz="2400" kern="1200" dirty="0">
                          <a:solidFill>
                            <a:schemeClr val="tx1"/>
                          </a:solidFill>
                          <a:latin typeface="Century Gothic" pitchFamily="34" charset="0"/>
                          <a:ea typeface="+mn-ea"/>
                          <a:cs typeface="+mn-cs"/>
                        </a:rPr>
                        <a:t>”   </a:t>
                      </a:r>
                    </a:p>
                  </a:txBody>
                  <a:tcPr marL="68580" marR="68580" marT="0" marB="0"/>
                </a:tc>
                <a:extLst>
                  <a:ext uri="{0D108BD9-81ED-4DB2-BD59-A6C34878D82A}">
                    <a16:rowId xmlns:a16="http://schemas.microsoft.com/office/drawing/2014/main" val="10001"/>
                  </a:ext>
                </a:extLst>
              </a:tr>
              <a:tr h="949960">
                <a:tc>
                  <a:txBody>
                    <a:bodyPr/>
                    <a:lstStyle/>
                    <a:p>
                      <a:pPr marL="457200" marR="0" lvl="1" indent="-914400" defTabSz="1371600">
                        <a:lnSpc>
                          <a:spcPct val="115000"/>
                        </a:lnSpc>
                        <a:spcBef>
                          <a:spcPts val="0"/>
                        </a:spcBef>
                        <a:spcAft>
                          <a:spcPts val="0"/>
                        </a:spcAft>
                      </a:pPr>
                      <a:r>
                        <a:rPr lang="en-US" sz="2400" kern="1200" dirty="0">
                          <a:solidFill>
                            <a:schemeClr val="tx1"/>
                          </a:solidFill>
                          <a:latin typeface="Century Gothic" pitchFamily="34" charset="0"/>
                          <a:ea typeface="+mn-ea"/>
                          <a:cs typeface="+mn-cs"/>
                        </a:rPr>
                        <a:t>2. Quantity-Related  Expression</a:t>
                      </a:r>
                    </a:p>
                  </a:txBody>
                  <a:tcPr marL="68580" marR="68580" marT="0" marB="0"/>
                </a:tc>
                <a:tc>
                  <a:txBody>
                    <a:bodyPr/>
                    <a:lstStyle/>
                    <a:p>
                      <a:pPr marL="457200" marR="0" lvl="1" indent="-914400" defTabSz="1371600">
                        <a:lnSpc>
                          <a:spcPct val="115000"/>
                        </a:lnSpc>
                        <a:spcBef>
                          <a:spcPts val="0"/>
                        </a:spcBef>
                        <a:spcAft>
                          <a:spcPts val="0"/>
                        </a:spcAft>
                      </a:pPr>
                      <a:r>
                        <a:rPr lang="en-US" sz="2400" kern="1200" dirty="0">
                          <a:solidFill>
                            <a:schemeClr val="tx1"/>
                          </a:solidFill>
                          <a:latin typeface="Century Gothic" pitchFamily="34" charset="0"/>
                          <a:ea typeface="+mn-ea"/>
                          <a:cs typeface="+mn-cs"/>
                        </a:rPr>
                        <a:t>“Contains More than a        Quart”</a:t>
                      </a:r>
                    </a:p>
                  </a:txBody>
                  <a:tcPr marL="68580" marR="68580" marT="0" marB="0"/>
                </a:tc>
                <a:extLst>
                  <a:ext uri="{0D108BD9-81ED-4DB2-BD59-A6C34878D82A}">
                    <a16:rowId xmlns:a16="http://schemas.microsoft.com/office/drawing/2014/main" val="10002"/>
                  </a:ext>
                </a:extLst>
              </a:tr>
              <a:tr h="949960">
                <a:tc>
                  <a:txBody>
                    <a:bodyPr/>
                    <a:lstStyle/>
                    <a:p>
                      <a:pPr marL="0" marR="0" indent="-914400" defTabSz="1371600">
                        <a:lnSpc>
                          <a:spcPct val="115000"/>
                        </a:lnSpc>
                        <a:spcBef>
                          <a:spcPts val="0"/>
                        </a:spcBef>
                        <a:spcAft>
                          <a:spcPts val="0"/>
                        </a:spcAft>
                      </a:pPr>
                      <a:r>
                        <a:rPr lang="en-US" sz="2400" kern="1200" dirty="0">
                          <a:solidFill>
                            <a:schemeClr val="tx1"/>
                          </a:solidFill>
                          <a:latin typeface="Century Gothic" pitchFamily="34" charset="0"/>
                          <a:ea typeface="+mn-ea"/>
                          <a:cs typeface="+mn-cs"/>
                        </a:rPr>
                        <a:t>3. Reconstituted Expression </a:t>
                      </a:r>
                    </a:p>
                    <a:p>
                      <a:pPr marL="0" marR="0" indent="-914400" defTabSz="1371600">
                        <a:lnSpc>
                          <a:spcPct val="115000"/>
                        </a:lnSpc>
                        <a:spcBef>
                          <a:spcPts val="0"/>
                        </a:spcBef>
                        <a:spcAft>
                          <a:spcPts val="0"/>
                        </a:spcAft>
                      </a:pPr>
                      <a:r>
                        <a:rPr lang="en-US" sz="2400" kern="1200" dirty="0">
                          <a:solidFill>
                            <a:schemeClr val="tx1"/>
                          </a:solidFill>
                          <a:latin typeface="Century Gothic" pitchFamily="34" charset="0"/>
                          <a:ea typeface="+mn-ea"/>
                          <a:cs typeface="+mn-cs"/>
                        </a:rPr>
                        <a:t>      of Quantity                                                                                        </a:t>
                      </a:r>
                    </a:p>
                  </a:txBody>
                  <a:tcPr marL="68580" marR="68580" marT="0" marB="0"/>
                </a:tc>
                <a:tc>
                  <a:txBody>
                    <a:bodyPr/>
                    <a:lstStyle/>
                    <a:p>
                      <a:pPr marL="0" marR="0" indent="-914400" defTabSz="1371600">
                        <a:lnSpc>
                          <a:spcPct val="115000"/>
                        </a:lnSpc>
                        <a:spcBef>
                          <a:spcPts val="0"/>
                        </a:spcBef>
                        <a:spcAft>
                          <a:spcPts val="0"/>
                        </a:spcAft>
                      </a:pPr>
                      <a:r>
                        <a:rPr lang="en-US" sz="2400" kern="1200" dirty="0">
                          <a:solidFill>
                            <a:schemeClr val="tx1"/>
                          </a:solidFill>
                          <a:latin typeface="Century Gothic" pitchFamily="34" charset="0"/>
                          <a:ea typeface="+mn-ea"/>
                          <a:cs typeface="+mn-cs"/>
                        </a:rPr>
                        <a:t>“Makes 2 Liters”</a:t>
                      </a:r>
                    </a:p>
                    <a:p>
                      <a:pPr marL="0" marR="0" indent="-914400" defTabSz="1371600">
                        <a:lnSpc>
                          <a:spcPct val="115000"/>
                        </a:lnSpc>
                        <a:spcBef>
                          <a:spcPts val="0"/>
                        </a:spcBef>
                        <a:spcAft>
                          <a:spcPts val="0"/>
                        </a:spcAft>
                      </a:pPr>
                      <a:r>
                        <a:rPr lang="en-US" sz="2400" kern="1200" dirty="0">
                          <a:solidFill>
                            <a:schemeClr val="tx1"/>
                          </a:solidFill>
                          <a:latin typeface="Century Gothic" pitchFamily="34" charset="0"/>
                          <a:ea typeface="+mn-ea"/>
                          <a:cs typeface="+mn-cs"/>
                        </a:rPr>
                        <a:t>  </a:t>
                      </a:r>
                    </a:p>
                  </a:txBody>
                  <a:tcPr marL="68580" marR="68580" marT="0" marB="0"/>
                </a:tc>
                <a:extLst>
                  <a:ext uri="{0D108BD9-81ED-4DB2-BD59-A6C34878D82A}">
                    <a16:rowId xmlns:a16="http://schemas.microsoft.com/office/drawing/2014/main" val="10003"/>
                  </a:ext>
                </a:extLst>
              </a:tr>
              <a:tr h="949960">
                <a:tc>
                  <a:txBody>
                    <a:bodyPr/>
                    <a:lstStyle/>
                    <a:p>
                      <a:pPr marL="457200" marR="0" lvl="1" indent="-914400" defTabSz="1371600">
                        <a:lnSpc>
                          <a:spcPct val="115000"/>
                        </a:lnSpc>
                        <a:spcBef>
                          <a:spcPts val="0"/>
                        </a:spcBef>
                        <a:spcAft>
                          <a:spcPts val="0"/>
                        </a:spcAft>
                      </a:pPr>
                      <a:r>
                        <a:rPr lang="en-US" sz="2400" kern="1200" dirty="0">
                          <a:solidFill>
                            <a:schemeClr val="tx1"/>
                          </a:solidFill>
                          <a:latin typeface="Century Gothic" pitchFamily="34" charset="0"/>
                          <a:ea typeface="+mn-ea"/>
                          <a:cs typeface="+mn-cs"/>
                        </a:rPr>
                        <a:t>4. Reconstituted Quantity-Related Expression</a:t>
                      </a:r>
                    </a:p>
                  </a:txBody>
                  <a:tcPr marL="68580" marR="68580" marT="0" marB="0"/>
                </a:tc>
                <a:tc>
                  <a:txBody>
                    <a:bodyPr/>
                    <a:lstStyle/>
                    <a:p>
                      <a:pPr marL="0" marR="0" indent="-914400" defTabSz="1371600">
                        <a:lnSpc>
                          <a:spcPct val="115000"/>
                        </a:lnSpc>
                        <a:spcBef>
                          <a:spcPts val="0"/>
                        </a:spcBef>
                        <a:spcAft>
                          <a:spcPts val="0"/>
                        </a:spcAft>
                      </a:pPr>
                      <a:r>
                        <a:rPr lang="en-US" sz="2400" kern="1200" dirty="0">
                          <a:solidFill>
                            <a:schemeClr val="tx1"/>
                          </a:solidFill>
                          <a:latin typeface="Century Gothic" pitchFamily="34" charset="0"/>
                          <a:ea typeface="+mn-ea"/>
                          <a:cs typeface="+mn-cs"/>
                        </a:rPr>
                        <a:t>“Makes Over 20 Gallons”</a:t>
                      </a:r>
                    </a:p>
                  </a:txBody>
                  <a:tcPr marL="68580" marR="68580" marT="0" marB="0"/>
                </a:tc>
                <a:extLst>
                  <a:ext uri="{0D108BD9-81ED-4DB2-BD59-A6C34878D82A}">
                    <a16:rowId xmlns:a16="http://schemas.microsoft.com/office/drawing/2014/main" val="10004"/>
                  </a:ext>
                </a:extLst>
              </a:tr>
            </a:tbl>
          </a:graphicData>
        </a:graphic>
      </p:graphicFrame>
      <p:sp>
        <p:nvSpPr>
          <p:cNvPr id="4" name="Slide Number Placeholder 3"/>
          <p:cNvSpPr>
            <a:spLocks noGrp="1"/>
          </p:cNvSpPr>
          <p:nvPr>
            <p:ph type="sldNum" sz="quarter" idx="10"/>
          </p:nvPr>
        </p:nvSpPr>
        <p:spPr/>
        <p:txBody>
          <a:bodyPr/>
          <a:lstStyle/>
          <a:p>
            <a:pPr>
              <a:defRPr/>
            </a:pPr>
            <a:fld id="{C3886494-1DC5-452A-B5B1-81BE50248BEE}" type="slidenum">
              <a:rPr lang="en-US" smtClean="0"/>
              <a:pPr>
                <a:defRPr/>
              </a:pPr>
              <a:t>8</a:t>
            </a:fld>
            <a:endParaRPr lang="en-US" dirty="0"/>
          </a:p>
        </p:txBody>
      </p:sp>
      <p:sp>
        <p:nvSpPr>
          <p:cNvPr id="5" name="Text Placeholder 4"/>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319349290"/>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january 2013 055.JPG"/>
          <p:cNvPicPr>
            <a:picLocks noChangeAspect="1"/>
          </p:cNvPicPr>
          <p:nvPr/>
        </p:nvPicPr>
        <p:blipFill>
          <a:blip r:embed="rId2" cstate="print"/>
          <a:stretch>
            <a:fillRect/>
          </a:stretch>
        </p:blipFill>
        <p:spPr>
          <a:xfrm>
            <a:off x="0" y="0"/>
            <a:ext cx="9144000" cy="6858000"/>
          </a:xfrm>
          <a:prstGeom prst="rect">
            <a:avLst/>
          </a:prstGeom>
        </p:spPr>
      </p:pic>
      <p:sp>
        <p:nvSpPr>
          <p:cNvPr id="5" name="TextBox 4"/>
          <p:cNvSpPr txBox="1"/>
          <p:nvPr/>
        </p:nvSpPr>
        <p:spPr>
          <a:xfrm>
            <a:off x="668740" y="6127845"/>
            <a:ext cx="5595581" cy="461665"/>
          </a:xfrm>
          <a:prstGeom prst="rect">
            <a:avLst/>
          </a:prstGeom>
          <a:noFill/>
        </p:spPr>
        <p:txBody>
          <a:bodyPr wrap="square" rtlCol="0">
            <a:spAutoFit/>
          </a:bodyPr>
          <a:lstStyle/>
          <a:p>
            <a:r>
              <a:rPr lang="en-US" sz="2400" b="1" dirty="0"/>
              <a:t>Additional Expression of Quantity</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AA440640499E045B20B22771E0D8221" ma:contentTypeVersion="21" ma:contentTypeDescription="Create a new document." ma:contentTypeScope="" ma:versionID="abaaf8b12ff82eeb761e2b112f886f8b">
  <xsd:schema xmlns:xsd="http://www.w3.org/2001/XMLSchema" xmlns:xs="http://www.w3.org/2001/XMLSchema" xmlns:p="http://schemas.microsoft.com/office/2006/metadata/properties" xmlns:ns2="e821e515-2ed6-42dc-8244-a8315a5cc19a" xmlns:ns3="e1c729d5-d8dd-4ccd-87aa-46ea52ddd4a6" targetNamespace="http://schemas.microsoft.com/office/2006/metadata/properties" ma:root="true" ma:fieldsID="6bed7f513f087ccc53aae22520fe54ec" ns2:_="" ns3:_="">
    <xsd:import namespace="e821e515-2ed6-42dc-8244-a8315a5cc19a"/>
    <xsd:import namespace="e1c729d5-d8dd-4ccd-87aa-46ea52ddd4a6"/>
    <xsd:element name="properties">
      <xsd:complexType>
        <xsd:sequence>
          <xsd:element name="documentManagement">
            <xsd:complexType>
              <xsd:all>
                <xsd:element ref="ns2:SharedWithUsers" minOccurs="0"/>
                <xsd:element ref="ns3:MigrationSourceURL" minOccurs="0"/>
                <xsd:element ref="ns2:SharedWithDetails" minOccurs="0"/>
                <xsd:element ref="ns2:LastSharedByTime" minOccurs="0"/>
                <xsd:element ref="ns2:LastSharedByUser"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EventHashCode" minOccurs="0"/>
                <xsd:element ref="ns3:MediaServiceGenerationTime"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821e515-2ed6-42dc-8244-a8315a5cc19a"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0" nillable="true" ma:displayName="Shared With Details" ma:description="" ma:internalName="SharedWithDetails" ma:readOnly="true">
      <xsd:simpleType>
        <xsd:restriction base="dms:Note">
          <xsd:maxLength value="255"/>
        </xsd:restriction>
      </xsd:simpleType>
    </xsd:element>
    <xsd:element name="LastSharedByTime" ma:index="11" nillable="true" ma:displayName="Last Shared By Time" ma:internalName="LastSharedByTime" ma:readOnly="true">
      <xsd:simpleType>
        <xsd:restriction base="dms:DateTime"/>
      </xsd:simpleType>
    </xsd:element>
    <xsd:element name="LastSharedByUser" ma:index="12" nillable="true" ma:displayName="Last Shared By User" ma:description="" ma:internalName="LastSharedByUser" ma:readOnly="true">
      <xsd:simpleType>
        <xsd:restriction base="dms:Note">
          <xsd:maxLength value="255"/>
        </xsd:restriction>
      </xsd:simpleType>
    </xsd:element>
    <xsd:element name="TaxCatchAll" ma:index="26" nillable="true" ma:displayName="Taxonomy Catch All Column" ma:hidden="true" ma:list="{a0de06aa-230a-41a3-a587-8f6872d495ab}" ma:internalName="TaxCatchAll" ma:showField="CatchAllData" ma:web="e821e515-2ed6-42dc-8244-a8315a5cc19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1c729d5-d8dd-4ccd-87aa-46ea52ddd4a6" elementFormDefault="qualified">
    <xsd:import namespace="http://schemas.microsoft.com/office/2006/documentManagement/types"/>
    <xsd:import namespace="http://schemas.microsoft.com/office/infopath/2007/PartnerControls"/>
    <xsd:element name="MigrationSourceURL" ma:index="9" nillable="true" ma:displayName="MigrationSourceURL" ma:internalName="MigrationSourceURL">
      <xsd:simpleType>
        <xsd:restriction base="dms:Note">
          <xsd:maxLength value="255"/>
        </xsd:restriction>
      </xsd:simpleType>
    </xsd:element>
    <xsd:element name="MediaServiceMetadata" ma:index="13" nillable="true" ma:displayName="MediaServiceMetadata" ma:description="" ma:hidden="true" ma:internalName="MediaServiceMetadata" ma:readOnly="true">
      <xsd:simpleType>
        <xsd:restriction base="dms:Note"/>
      </xsd:simpleType>
    </xsd:element>
    <xsd:element name="MediaServiceFastMetadata" ma:index="14" nillable="true" ma:displayName="MediaServiceFastMetadata" ma:description="" ma:hidden="true" ma:internalName="MediaServiceFastMetadata" ma:readOnly="true">
      <xsd:simpleType>
        <xsd:restriction base="dms:Note"/>
      </xsd:simpleType>
    </xsd:element>
    <xsd:element name="MediaServiceDateTaken" ma:index="15" nillable="true" ma:displayName="MediaServiceDateTaken" ma:description="" ma:hidden="true" ma:internalName="MediaServiceDateTaken" ma:readOnly="true">
      <xsd:simpleType>
        <xsd:restriction base="dms:Text"/>
      </xsd:simpleType>
    </xsd:element>
    <xsd:element name="MediaServiceAutoTags" ma:index="16" nillable="true" ma:displayName="MediaServiceAutoTags" ma:description="" ma:internalName="MediaServiceAutoTags" ma:readOnly="true">
      <xsd:simpleType>
        <xsd:restriction base="dms:Text"/>
      </xsd:simpleType>
    </xsd:element>
    <xsd:element name="MediaServiceLocation" ma:index="17" nillable="true" ma:displayName="MediaServiceLocation" ma:description="" ma:internalName="MediaServiceLocation" ma:readOnly="true">
      <xsd:simpleType>
        <xsd:restriction base="dms:Text"/>
      </xsd:simpleType>
    </xsd:element>
    <xsd:element name="MediaServiceOCR" ma:index="18" nillable="true" ma:displayName="MediaServiceOCR" ma:internalName="MediaServiceOCR" ma:readOnly="true">
      <xsd:simpleType>
        <xsd:restriction base="dms:Note">
          <xsd:maxLength value="255"/>
        </xsd:restriction>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LengthInSeconds" ma:index="23" nillable="true" ma:displayName="MediaLengthInSeconds" ma:hidden="true"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482bce29-4b9a-4a84-ab75-f0ea1c37715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e821e515-2ed6-42dc-8244-a8315a5cc19a" xsi:nil="true"/>
    <MigrationSourceURL xmlns="e1c729d5-d8dd-4ccd-87aa-46ea52ddd4a6" xsi:nil="true"/>
    <lcf76f155ced4ddcb4097134ff3c332f xmlns="e1c729d5-d8dd-4ccd-87aa-46ea52ddd4a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C777BD5-5A9E-4896-9FD5-6F04B2710059}"/>
</file>

<file path=customXml/itemProps2.xml><?xml version="1.0" encoding="utf-8"?>
<ds:datastoreItem xmlns:ds="http://schemas.openxmlformats.org/officeDocument/2006/customXml" ds:itemID="{C511B0CF-AABA-4D79-8535-D503E21C933A}"/>
</file>

<file path=customXml/itemProps3.xml><?xml version="1.0" encoding="utf-8"?>
<ds:datastoreItem xmlns:ds="http://schemas.openxmlformats.org/officeDocument/2006/customXml" ds:itemID="{AF6B38A6-79A4-412E-A617-C2F7BD55507D}"/>
</file>

<file path=docProps/app.xml><?xml version="1.0" encoding="utf-8"?>
<Properties xmlns="http://schemas.openxmlformats.org/officeDocument/2006/extended-properties" xmlns:vt="http://schemas.openxmlformats.org/officeDocument/2006/docPropsVTypes">
  <TotalTime>3831</TotalTime>
  <Words>1255</Words>
  <Application>Microsoft Office PowerPoint</Application>
  <PresentationFormat>On-screen Show (4:3)</PresentationFormat>
  <Paragraphs>215</Paragraphs>
  <Slides>33</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Arial</vt:lpstr>
      <vt:lpstr>Calibri</vt:lpstr>
      <vt:lpstr>Century Gothic</vt:lpstr>
      <vt:lpstr>Symbol</vt:lpstr>
      <vt:lpstr>Times New Roman</vt:lpstr>
      <vt:lpstr>Office Theme</vt:lpstr>
      <vt:lpstr>Voluntary Quantity-Related  Expressions                                             Chris Guay                                 NCWM PALS                          July, 2025 </vt:lpstr>
      <vt:lpstr>PowerPoint Presentation</vt:lpstr>
      <vt:lpstr>PowerPoint Presentation</vt:lpstr>
      <vt:lpstr>PowerPoint Presentation</vt:lpstr>
      <vt:lpstr>PowerPoint Presentation</vt:lpstr>
      <vt:lpstr>Background</vt:lpstr>
      <vt:lpstr>Background (cont.)</vt:lpstr>
      <vt:lpstr>Expression Categories   </vt:lpstr>
      <vt:lpstr>PowerPoint Presentation</vt:lpstr>
      <vt:lpstr>PowerPoint Presentation</vt:lpstr>
      <vt:lpstr>PowerPoint Presentation</vt:lpstr>
      <vt:lpstr>Expression Categories (cont.)   </vt:lpstr>
      <vt:lpstr>PowerPoint Presentation</vt:lpstr>
      <vt:lpstr>PowerPoint Presentation</vt:lpstr>
      <vt:lpstr>PowerPoint Presentation</vt:lpstr>
      <vt:lpstr>PowerPoint Presentation</vt:lpstr>
      <vt:lpstr>Expression Principles</vt:lpstr>
      <vt:lpstr> Expression Principles  (cont.)</vt:lpstr>
      <vt:lpstr>What do these Principles Accomplish?</vt:lpstr>
      <vt:lpstr>PowerPoint Presentation</vt:lpstr>
      <vt:lpstr>PowerPoint Presentation</vt:lpstr>
      <vt:lpstr>PowerPoint Presentation</vt:lpstr>
      <vt:lpstr>PowerPoint Presentation</vt:lpstr>
      <vt:lpstr>PowerPoint Presentation</vt:lpstr>
      <vt:lpstr>Recommended Practice Planned Document Format</vt:lpstr>
      <vt:lpstr>Principles and Scope</vt:lpstr>
      <vt:lpstr>PowerPoint Presentation</vt:lpstr>
      <vt:lpstr>Benefits to Manufacturers</vt:lpstr>
      <vt:lpstr>Benefits to Regulators</vt:lpstr>
      <vt:lpstr>Benefits to Consumers</vt:lpstr>
      <vt:lpstr>Why Recommended  Best Practice?</vt:lpstr>
      <vt:lpstr>Current Status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Weights &amp; Measures Considerations for DEF</dc:title>
  <dc:creator>don.onwiler</dc:creator>
  <cp:lastModifiedBy>Chris Guay</cp:lastModifiedBy>
  <cp:revision>317</cp:revision>
  <dcterms:created xsi:type="dcterms:W3CDTF">2009-04-06T21:43:00Z</dcterms:created>
  <dcterms:modified xsi:type="dcterms:W3CDTF">2025-07-10T15:42:31Z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0x0101008AA440640499E045B20B22771E0D8221</vt:lpwstr>
  </property>
</Properties>
</file>