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678" r:id="rId5"/>
    <p:sldId id="688" r:id="rId6"/>
    <p:sldId id="682" r:id="rId7"/>
    <p:sldId id="685" r:id="rId8"/>
    <p:sldId id="686" r:id="rId9"/>
    <p:sldId id="687" r:id="rId10"/>
    <p:sldId id="684" r:id="rId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46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158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5-5048-8D70-3F961C0C139E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5-5048-8D70-3F961C0C139E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5-5048-8D70-3F961C0C139E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5-5048-8D70-3F961C0C139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788</c:v>
                </c:pt>
                <c:pt idx="1">
                  <c:v>150</c:v>
                </c:pt>
                <c:pt idx="2">
                  <c:v>16.5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5-5048-8D70-3F961C0C13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10ABB2-C5FE-9216-DE44-690103051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B0D6D-F81D-5676-84E9-792EC2C0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4E824B3-45B8-694C-BDD2-76CBA9E45543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C210-DE55-F47E-D8E3-6CDAA7868E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81D6F-6E2C-E07F-D6C3-34DCF700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3C612BDD-3117-EC4D-B805-D054A6385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399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609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5013" y="4542905"/>
            <a:ext cx="5681980" cy="43992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0613" y="1173163"/>
            <a:ext cx="4921250" cy="2768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00290"/>
            <a:ext cx="5681980" cy="4716413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58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1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8213" y="1173163"/>
            <a:ext cx="5226050" cy="2940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360700"/>
            <a:ext cx="5681980" cy="45567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6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0425" y="1173163"/>
            <a:ext cx="5381625" cy="3027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10114"/>
            <a:ext cx="5681980" cy="45073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518203"/>
            <a:ext cx="5681980" cy="48702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6804BF-A41C-8448-874E-9C0B6FDDAB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16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1EA527-86A1-D051-6056-03EF088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800" dirty="0"/>
              <a:t>NIST’s Leadership Team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AD9D0A0-6530-6420-A2BC-D3C7F66AA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82ED2855-2867-82F0-A433-BB6BFF0820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036858EC-E7ED-602C-25F3-D82CEDB84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5CA3E63-547E-B159-83B2-2750EB7102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601836"/>
            <a:ext cx="2032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</a:t>
            </a:r>
            <a:r>
              <a:rPr lang="en-US" sz="1400" b="1" dirty="0" err="1">
                <a:cs typeface="Arial" panose="020B0604020202020204" pitchFamily="34" charset="0"/>
              </a:rPr>
              <a:t>Olthoff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</a:t>
            </a: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9B5A379-7831-FE4F-53C2-95A04834D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Mojdeh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Bajar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  <a:p>
            <a:pPr algn="ctr"/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FEBC105D-1861-EB0A-6CCF-781CB63759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A6A6EB-621D-16D8-D9C4-9A71A136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5A1A175-D540-05DF-778F-5A1A1B0D7E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1898419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Laurie </a:t>
            </a:r>
            <a:r>
              <a:rPr lang="en-US" sz="1400" b="1" dirty="0" err="1">
                <a:cs typeface="Arial" panose="020B0604020202020204" pitchFamily="34" charset="0"/>
              </a:rPr>
              <a:t>Locascio</a:t>
            </a:r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54" name="Picture 53" descr="Portrait of Del Brockett. He is wearing a black jacket. In the background is the American flag. ">
            <a:extLst>
              <a:ext uri="{FF2B5EF4-FFF2-40B4-BE49-F238E27FC236}">
                <a16:creationId xmlns:a16="http://schemas.microsoft.com/office/drawing/2014/main" id="{8CC4971A-9499-FF19-6CEC-2C315CFB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7E22A5-1F09-5C19-919E-43AAB4997FF1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06D26B65-9849-44D7-BA30-FB2F4DCA5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B718856-774E-1C68-9412-D618AFDC5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94291" y="4095192"/>
            <a:ext cx="1342424" cy="14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2BE51-6B38-C035-89BA-8891FB6B5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389499" y="1702660"/>
            <a:ext cx="1413001" cy="1561070"/>
          </a:xfrm>
          <a:prstGeom prst="rect">
            <a:avLst/>
          </a:prstGeom>
        </p:spPr>
      </p:pic>
      <p:pic>
        <p:nvPicPr>
          <p:cNvPr id="59" name="Picture 58" descr="Portrait of Jim Olthoff. He is wearing a black jacket. In the background is the American flag. ">
            <a:extLst>
              <a:ext uri="{FF2B5EF4-FFF2-40B4-BE49-F238E27FC236}">
                <a16:creationId xmlns:a16="http://schemas.microsoft.com/office/drawing/2014/main" id="{DC82E743-8535-8B49-0562-49DF0488D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55" y="4092789"/>
            <a:ext cx="1201146" cy="15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2022 Budget : $1,034.5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1C4B299-846C-F541-ABB9-F9ED04C40A6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1923197"/>
              </p:ext>
            </p:extLst>
          </p:nvPr>
        </p:nvGraphicFramePr>
        <p:xfrm>
          <a:off x="1217917" y="1000493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id="{831E9584-9C6E-4946-9959-D9F73FF58E14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$788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DE6F69C-86E4-AFA4-35CE-641F37AAA90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449132"/>
              </p:ext>
            </p:extLst>
          </p:nvPr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">
            <a:extLst>
              <a:ext uri="{FF2B5EF4-FFF2-40B4-BE49-F238E27FC236}">
                <a16:creationId xmlns:a16="http://schemas.microsoft.com/office/drawing/2014/main" id="{7E6F6213-2C68-4F1C-EAD2-AA6D813D9E8A}"/>
              </a:ext>
            </a:extLst>
          </p:cNvPr>
          <p:cNvSpPr txBox="1"/>
          <p:nvPr userDrawn="1"/>
        </p:nvSpPr>
        <p:spPr>
          <a:xfrm>
            <a:off x="574040" y="385227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$16.5 Million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4A014A-D6CB-9303-4E4F-D0076AF34732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$150 Million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E4D408B-82F8-1DEA-2561-F8839B2BD6CC}"/>
              </a:ext>
            </a:extLst>
          </p:cNvPr>
          <p:cNvSpPr txBox="1"/>
          <p:nvPr userDrawn="1"/>
        </p:nvSpPr>
        <p:spPr>
          <a:xfrm>
            <a:off x="1415202" y="2279985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$80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50896-0949-DA93-B9FC-AE3B9842080A}"/>
              </a:ext>
            </a:extLst>
          </p:cNvPr>
          <p:cNvSpPr txBox="1"/>
          <p:nvPr userDrawn="1"/>
        </p:nvSpPr>
        <p:spPr>
          <a:xfrm>
            <a:off x="7889575" y="5907791"/>
            <a:ext cx="41968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 2022 Annualized Continuing Resolution.</a:t>
            </a:r>
          </a:p>
          <a:p>
            <a:r>
              <a:rPr lang="en-US" dirty="0"/>
              <a:t>Excludes one-time supplemental funds.</a:t>
            </a:r>
          </a:p>
          <a:p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" r="24789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7488A8C8-AB30-5046-2F78-69BCC8FA49B9}"/>
              </a:ext>
            </a:extLst>
          </p:cNvPr>
          <p:cNvSpPr txBox="1">
            <a:spLocks/>
          </p:cNvSpPr>
          <p:nvPr userDrawn="1"/>
        </p:nvSpPr>
        <p:spPr>
          <a:xfrm>
            <a:off x="751118" y="1412823"/>
            <a:ext cx="5904410" cy="212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essential to commerce, trade, 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innovation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C764-9E6A-B915-7470-9D38501E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0049" y="3721524"/>
            <a:ext cx="3526879" cy="0"/>
          </a:xfrm>
          <a:prstGeom prst="line">
            <a:avLst/>
          </a:prstGeom>
          <a:ln w="25400"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23703B-3AE1-E074-4E68-ECC2294D67F9}"/>
              </a:ext>
            </a:extLst>
          </p:cNvPr>
          <p:cNvSpPr txBox="1"/>
          <p:nvPr userDrawn="1"/>
        </p:nvSpPr>
        <p:spPr>
          <a:xfrm>
            <a:off x="751117" y="4280625"/>
            <a:ext cx="4027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Federal role established in the U.S.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1CBFA3-8AE3-3E48-95B8-DF892C5C5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02937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1F6DD6-9267-344B-9BC3-7432B3D87934}"/>
              </a:ext>
            </a:extLst>
          </p:cNvPr>
          <p:cNvSpPr txBox="1"/>
          <p:nvPr userDrawn="1"/>
        </p:nvSpPr>
        <p:spPr>
          <a:xfrm>
            <a:off x="9402937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23F524D-CD61-3E4C-A2F5-C65FBEABD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95548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D7787F-3087-7245-B4FE-FFB148518916}"/>
              </a:ext>
            </a:extLst>
          </p:cNvPr>
          <p:cNvSpPr txBox="1"/>
          <p:nvPr userDrawn="1"/>
        </p:nvSpPr>
        <p:spPr>
          <a:xfrm>
            <a:off x="74810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07A07B-09D0-E54C-B784-973A6E977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5213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3397DC-E8C0-574E-BD44-442945072B35}"/>
              </a:ext>
            </a:extLst>
          </p:cNvPr>
          <p:cNvSpPr txBox="1"/>
          <p:nvPr userDrawn="1"/>
        </p:nvSpPr>
        <p:spPr>
          <a:xfrm>
            <a:off x="58935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24FC5-14BA-3B44-AEF5-9CD792DC2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5225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90E38E-65B0-8040-8D8A-09DB7FEA15B6}"/>
              </a:ext>
            </a:extLst>
          </p:cNvPr>
          <p:cNvSpPr txBox="1"/>
          <p:nvPr userDrawn="1"/>
        </p:nvSpPr>
        <p:spPr>
          <a:xfrm>
            <a:off x="4318712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519695-FD62-F549-95B2-91FABD006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70203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08823EC-A9F7-124E-A502-64EE9130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72913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0" descr="Industrial Laser cutting processing f flat sheet metal steel material with sparks.&#10;">
            <a:extLst>
              <a:ext uri="{FF2B5EF4-FFF2-40B4-BE49-F238E27FC236}">
                <a16:creationId xmlns:a16="http://schemas.microsoft.com/office/drawing/2014/main" id="{C6AA57EB-331D-054B-A1E8-EB3F64540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25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The top of an a large antenna with sky behind it. ">
            <a:extLst>
              <a:ext uri="{FF2B5EF4-FFF2-40B4-BE49-F238E27FC236}">
                <a16:creationId xmlns:a16="http://schemas.microsoft.com/office/drawing/2014/main" id="{DCC83DA3-F932-C448-9A68-195714418A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548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Large silver cylender shaped equipment known as the neutron scattering (vSANS) instrument used in the NIST Center for Neutron Research (NCNR.">
            <a:extLst>
              <a:ext uri="{FF2B5EF4-FFF2-40B4-BE49-F238E27FC236}">
                <a16:creationId xmlns:a16="http://schemas.microsoft.com/office/drawing/2014/main" id="{283F0228-151F-3341-B53B-D70661D04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9402937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Blurred man in background touch screen infront of him with a lock on it. Illustrates cloud connectivity.">
            <a:extLst>
              <a:ext uri="{FF2B5EF4-FFF2-40B4-BE49-F238E27FC236}">
                <a16:creationId xmlns:a16="http://schemas.microsoft.com/office/drawing/2014/main" id="{6F442A0E-344F-4A42-92C5-0D5F61B61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6235646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AB42097-9B9F-9648-B4DA-8C4C63D949BA}"/>
              </a:ext>
            </a:extLst>
          </p:cNvPr>
          <p:cNvSpPr txBox="1"/>
          <p:nvPr userDrawn="1"/>
        </p:nvSpPr>
        <p:spPr>
          <a:xfrm>
            <a:off x="2891593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A383F0C-031F-FE4B-9584-05C63FFE244D}"/>
              </a:ext>
            </a:extLst>
          </p:cNvPr>
          <p:cNvSpPr txBox="1"/>
          <p:nvPr userDrawn="1"/>
        </p:nvSpPr>
        <p:spPr>
          <a:xfrm>
            <a:off x="1251058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106" name="Picture 8" descr="Close-up of the inside of the small apparatus used for the vacuum-to-air studies.  It is chrome piece of equipment and inside the center is the kilogram. ">
            <a:extLst>
              <a:ext uri="{FF2B5EF4-FFF2-40B4-BE49-F238E27FC236}">
                <a16:creationId xmlns:a16="http://schemas.microsoft.com/office/drawing/2014/main" id="{650D24C2-9F98-0E45-8DA4-63A5860DB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3077989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DNA sequencing">
            <a:extLst>
              <a:ext uri="{FF2B5EF4-FFF2-40B4-BE49-F238E27FC236}">
                <a16:creationId xmlns:a16="http://schemas.microsoft.com/office/drawing/2014/main" id="{2E340756-4588-844C-B77E-44E11E3963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203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130EE7D-22F8-654C-A901-5724E372635A}"/>
              </a:ext>
            </a:extLst>
          </p:cNvPr>
          <p:cNvSpPr txBox="1"/>
          <p:nvPr userDrawn="1"/>
        </p:nvSpPr>
        <p:spPr>
          <a:xfrm>
            <a:off x="6208836" y="3545663"/>
            <a:ext cx="1352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B66287-16F0-F34B-97FF-5271EEB60FD6}"/>
              </a:ext>
            </a:extLst>
          </p:cNvPr>
          <p:cNvSpPr txBox="1"/>
          <p:nvPr userDrawn="1"/>
        </p:nvSpPr>
        <p:spPr>
          <a:xfrm>
            <a:off x="4608283" y="3467100"/>
            <a:ext cx="216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/</a:t>
            </a:r>
          </a:p>
          <a:p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Dmitry </a:t>
            </a:r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Kalinovsky</a:t>
            </a:r>
            <a:endParaRPr lang="en-US" sz="7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17AA75E-5B51-A643-BBD6-00FCF43A58F0}"/>
              </a:ext>
            </a:extLst>
          </p:cNvPr>
          <p:cNvSpPr txBox="1"/>
          <p:nvPr userDrawn="1"/>
        </p:nvSpPr>
        <p:spPr>
          <a:xfrm>
            <a:off x="7758665" y="3545663"/>
            <a:ext cx="1542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 Shutterstock/</a:t>
            </a:r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Italianestro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0C93BF-902B-A24E-B4E9-0E399F6D8AF2}"/>
              </a:ext>
            </a:extLst>
          </p:cNvPr>
          <p:cNvSpPr txBox="1"/>
          <p:nvPr userDrawn="1"/>
        </p:nvSpPr>
        <p:spPr>
          <a:xfrm>
            <a:off x="3051746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B0C88F4-50FA-D64E-9EB5-B257E8474CD4}"/>
              </a:ext>
            </a:extLst>
          </p:cNvPr>
          <p:cNvSpPr txBox="1"/>
          <p:nvPr userDrawn="1"/>
        </p:nvSpPr>
        <p:spPr>
          <a:xfrm>
            <a:off x="1414857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CABA49-B4A1-A84F-BCFF-25913D644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FC07B3-29F3-114B-806C-D8D1803F0EFD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9278C-390D-0E4D-8A37-3CF1192823EE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26322B-55C6-D44C-A1A7-5AFE1DB4032A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270A13-37C0-2C47-9E2B-F7D373383C06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F2DD48-A37A-9E47-BB33-118FCD1FDEDF}"/>
              </a:ext>
            </a:extLst>
          </p:cNvPr>
          <p:cNvSpPr txBox="1"/>
          <p:nvPr userDrawn="1"/>
        </p:nvSpPr>
        <p:spPr>
          <a:xfrm>
            <a:off x="8588471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11F69-7DBA-6C47-B884-EB1C8F615B33}"/>
              </a:ext>
            </a:extLst>
          </p:cNvPr>
          <p:cNvSpPr txBox="1"/>
          <p:nvPr userDrawn="1"/>
        </p:nvSpPr>
        <p:spPr>
          <a:xfrm>
            <a:off x="3380545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3DFCDD-3FE1-B94F-9781-F3C59ABD6CAC}"/>
              </a:ext>
            </a:extLst>
          </p:cNvPr>
          <p:cNvSpPr/>
          <p:nvPr userDrawn="1"/>
        </p:nvSpPr>
        <p:spPr>
          <a:xfrm>
            <a:off x="243979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4E9C63-C3F1-DF41-831F-2476E5DF11B3}"/>
              </a:ext>
            </a:extLst>
          </p:cNvPr>
          <p:cNvSpPr/>
          <p:nvPr userDrawn="1"/>
        </p:nvSpPr>
        <p:spPr>
          <a:xfrm>
            <a:off x="67473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2EF79-E38D-B74A-B187-B81517189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90" y="4561416"/>
            <a:ext cx="974555" cy="907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2543E-7F54-CF47-A470-C6EB6C3A4C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81" y="4652443"/>
            <a:ext cx="779059" cy="7255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1876575-F090-AA43-B568-942F635B403E}"/>
              </a:ext>
            </a:extLst>
          </p:cNvPr>
          <p:cNvSpPr/>
          <p:nvPr userDrawn="1"/>
        </p:nvSpPr>
        <p:spPr>
          <a:xfrm>
            <a:off x="5824742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FF3ED-53BA-3248-A807-0EDACB1FC7E8}"/>
              </a:ext>
            </a:extLst>
          </p:cNvPr>
          <p:cNvSpPr/>
          <p:nvPr userDrawn="1"/>
        </p:nvSpPr>
        <p:spPr>
          <a:xfrm>
            <a:off x="49185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4945A-0C69-E144-A9EA-4F3C60511C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6870" y="4749713"/>
            <a:ext cx="510664" cy="487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6F6E6-34D0-EE49-8D2A-DC5F0B44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4832" y="4749713"/>
            <a:ext cx="225940" cy="48796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CB4CB17-4647-724B-81ED-A0864C1706A3}"/>
              </a:ext>
            </a:extLst>
          </p:cNvPr>
          <p:cNvSpPr/>
          <p:nvPr userDrawn="1"/>
        </p:nvSpPr>
        <p:spPr>
          <a:xfrm>
            <a:off x="7665834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E2FC5E-9B2A-3D40-9535-CA602D4BF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51304" y="4784360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D8BF6-6C14-6783-9A78-3E6DB7652C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1732" y="-59602"/>
            <a:ext cx="5225289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A804E8F-886D-2A2C-53CC-3FA5FB5C4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AB99-1B76-AED8-072E-AD2E16865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8FF5E92-360C-35C1-821A-845D1FC92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DCF16-2DF1-D14C-E11C-DC4344B450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874" y="5887658"/>
            <a:ext cx="4691918" cy="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9DB98-7B6E-8085-BD53-726F1D88CB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A4723-1AEC-AA11-DCE3-2293BA368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51" y="-24584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1C4F-AD17-82B5-5813-D9C0F0D2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500219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International Legal Metrology Update</a:t>
            </a:r>
            <a:br>
              <a:rPr lang="en-US" sz="4400" dirty="0"/>
            </a:br>
            <a:r>
              <a:rPr lang="en-US" sz="4400" dirty="0"/>
              <a:t>for the 2025 NCWM Interim Meeting</a:t>
            </a:r>
            <a:br>
              <a:rPr lang="en-US" sz="4400" dirty="0"/>
            </a:br>
            <a:r>
              <a:rPr lang="en-US" sz="4400" dirty="0"/>
              <a:t>in Charleston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E38F1-E2F2-C262-DA0D-FF716C98298A}"/>
              </a:ext>
            </a:extLst>
          </p:cNvPr>
          <p:cNvSpPr txBox="1"/>
          <p:nvPr/>
        </p:nvSpPr>
        <p:spPr>
          <a:xfrm>
            <a:off x="4299799" y="3820776"/>
            <a:ext cx="61125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David Sefcik</a:t>
            </a:r>
          </a:p>
          <a:p>
            <a:pPr algn="r"/>
            <a:r>
              <a:rPr lang="en-US" sz="3000" dirty="0">
                <a:solidFill>
                  <a:schemeClr val="bg1"/>
                </a:solidFill>
              </a:rPr>
              <a:t>NIST Office of Weights and Measures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23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23" y="1284465"/>
            <a:ext cx="9740954" cy="4289069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OWM serves as a liaison for international standards activities and regulatory activities;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 more detailed summary of international activities is found in the Pub 15 BOD Report (Appendix A) ;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OWM provides service to the entire legal metrology community as an “Information Hub”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	</a:t>
            </a:r>
            <a:br>
              <a:rPr lang="en-US" sz="3600" dirty="0"/>
            </a:br>
            <a:r>
              <a:rPr lang="en-US" sz="36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F26D6-122E-FCC8-887F-A936F1D31D7B}"/>
              </a:ext>
            </a:extLst>
          </p:cNvPr>
          <p:cNvSpPr txBox="1"/>
          <p:nvPr/>
        </p:nvSpPr>
        <p:spPr>
          <a:xfrm>
            <a:off x="1340528" y="188954"/>
            <a:ext cx="9056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1939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Presentation Summary/Take-aways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9396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7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7" y="340857"/>
            <a:ext cx="6579506" cy="4784441"/>
          </a:xfrm>
        </p:spPr>
        <p:txBody>
          <a:bodyPr>
            <a:normAutofit fontScale="90000"/>
          </a:bodyPr>
          <a:lstStyle/>
          <a:p>
            <a:br>
              <a:rPr lang="en-US" sz="2800" u="sng" dirty="0"/>
            </a:br>
            <a:br>
              <a:rPr lang="en-US" sz="2800" u="sng" dirty="0"/>
            </a:br>
            <a:r>
              <a:rPr lang="en-US" sz="4000" dirty="0"/>
              <a:t>Electricity Meters in OIML TC-12</a:t>
            </a:r>
            <a:br>
              <a:rPr lang="en-US" sz="2800" dirty="0"/>
            </a:br>
            <a:br>
              <a:rPr lang="en-US" sz="2800" dirty="0"/>
            </a:br>
            <a:r>
              <a:rPr lang="en-US" sz="2800" u="sng" dirty="0"/>
              <a:t>OIML Guide 22:  “EVSE”</a:t>
            </a:r>
            <a:br>
              <a:rPr lang="en-US" sz="2800" u="sng" dirty="0"/>
            </a:br>
            <a:r>
              <a:rPr lang="en-US" sz="2400" dirty="0"/>
              <a:t>Guide published; Being made into a Recommendation</a:t>
            </a:r>
            <a:br>
              <a:rPr lang="en-US" sz="2400" dirty="0"/>
            </a:br>
            <a:br>
              <a:rPr lang="en-US" sz="3200" dirty="0"/>
            </a:br>
            <a:r>
              <a:rPr lang="en-US" sz="2800" u="sng" dirty="0"/>
              <a:t>R46:  “Energy Meters”</a:t>
            </a:r>
            <a:br>
              <a:rPr lang="en-US" sz="2800" u="sng" dirty="0"/>
            </a:br>
            <a:r>
              <a:rPr lang="en-US" sz="2400" dirty="0"/>
              <a:t>Project Group distributed the 2CD of R46 in Nov 2024</a:t>
            </a:r>
            <a:br>
              <a:rPr lang="en-US" sz="2400" dirty="0"/>
            </a:br>
            <a:br>
              <a:rPr lang="en-US" sz="3200" dirty="0"/>
            </a:br>
            <a:r>
              <a:rPr lang="en-US" sz="2800" u="sng" dirty="0"/>
              <a:t>New project: “DC Electricity Charging”</a:t>
            </a:r>
            <a:br>
              <a:rPr lang="en-US" sz="2800" u="sng" dirty="0"/>
            </a:br>
            <a:r>
              <a:rPr lang="en-US" sz="2400" dirty="0"/>
              <a:t>1WD distributed in 2024;  US is Convener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937B9-44C6-B7CA-B055-08D197BD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2" y="896644"/>
            <a:ext cx="5199069" cy="40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1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578" y="637229"/>
            <a:ext cx="7402883" cy="359595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Alternative Fuels for Vehicles</a:t>
            </a:r>
            <a:br>
              <a:rPr lang="en-US" sz="4400" dirty="0"/>
            </a:br>
            <a:br>
              <a:rPr lang="en-US" sz="4400" dirty="0"/>
            </a:br>
            <a:r>
              <a:rPr lang="en-US" sz="3300" dirty="0"/>
              <a:t>Hydrogen and CNG</a:t>
            </a:r>
            <a:br>
              <a:rPr lang="en-US" sz="3200" dirty="0"/>
            </a:br>
            <a:r>
              <a:rPr lang="en-US" sz="2700" dirty="0"/>
              <a:t>OIML R139 - “Compressed Gaseous Fuel Measuring Systems for Vehicles”</a:t>
            </a:r>
            <a:br>
              <a:rPr lang="en-US" sz="2700" dirty="0"/>
            </a:br>
            <a:br>
              <a:rPr lang="en-US" sz="2700" dirty="0"/>
            </a:br>
            <a:r>
              <a:rPr lang="en-US" sz="3300" dirty="0"/>
              <a:t>Liquefied Natural Gas (LNG) </a:t>
            </a:r>
            <a:br>
              <a:rPr lang="en-US" sz="3300" dirty="0"/>
            </a:br>
            <a:r>
              <a:rPr lang="en-US" sz="2700" dirty="0"/>
              <a:t>OIML R117 - “Dynamic Measuring Systems for Liquids Other Than Water”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95053-1C48-4BD7-92A1-335E43A6C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41" y="295184"/>
            <a:ext cx="3793470" cy="50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7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90C7B-8695-360E-94F2-AD2D66C31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8" r="1806" b="536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" y="2529296"/>
            <a:ext cx="7883370" cy="34062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Weighing Systems in OIML TC9</a:t>
            </a:r>
            <a:br>
              <a:rPr lang="en-US" sz="4000" dirty="0">
                <a:solidFill>
                  <a:schemeClr val="bg1"/>
                </a:solidFill>
                <a:latin typeface="+mj-lt"/>
              </a:rPr>
            </a:b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3100" u="sng" dirty="0">
                <a:solidFill>
                  <a:schemeClr val="bg1"/>
                </a:solidFill>
                <a:latin typeface="+mj-lt"/>
              </a:rPr>
              <a:t>All of the following OIML Recommendations are currently in active revision:</a:t>
            </a:r>
            <a:br>
              <a:rPr lang="en-US" sz="3100" u="sng" dirty="0">
                <a:solidFill>
                  <a:schemeClr val="bg1"/>
                </a:solidFill>
                <a:latin typeface="+mj-lt"/>
              </a:rPr>
            </a:br>
            <a:br>
              <a:rPr lang="en-US" sz="3100" u="sng" dirty="0">
                <a:solidFill>
                  <a:schemeClr val="bg1"/>
                </a:solidFill>
                <a:latin typeface="+mj-lt"/>
              </a:rPr>
            </a:br>
            <a:r>
              <a:rPr lang="en-US" sz="3100" dirty="0">
                <a:solidFill>
                  <a:schemeClr val="bg1"/>
                </a:solidFill>
                <a:latin typeface="+mj-lt"/>
              </a:rPr>
              <a:t>R51 “Catchweighers”</a:t>
            </a:r>
            <a:br>
              <a:rPr lang="en-US" sz="3100" dirty="0">
                <a:solidFill>
                  <a:schemeClr val="bg1"/>
                </a:solidFill>
                <a:latin typeface="+mj-lt"/>
              </a:rPr>
            </a:br>
            <a:br>
              <a:rPr lang="en-US" sz="3100" dirty="0">
                <a:solidFill>
                  <a:schemeClr val="bg1"/>
                </a:solidFill>
                <a:latin typeface="+mj-lt"/>
              </a:rPr>
            </a:br>
            <a:r>
              <a:rPr lang="en-US" sz="3100" dirty="0">
                <a:solidFill>
                  <a:schemeClr val="bg1"/>
                </a:solidFill>
                <a:latin typeface="+mj-lt"/>
              </a:rPr>
              <a:t>R76 “Non-Automatic Weighing Instruments (NAWI)”</a:t>
            </a:r>
            <a:br>
              <a:rPr lang="en-US" sz="3100" dirty="0">
                <a:solidFill>
                  <a:schemeClr val="bg1"/>
                </a:solidFill>
                <a:latin typeface="+mj-lt"/>
              </a:rPr>
            </a:br>
            <a:br>
              <a:rPr lang="en-US" sz="3100" dirty="0">
                <a:solidFill>
                  <a:schemeClr val="bg1"/>
                </a:solidFill>
                <a:latin typeface="+mj-lt"/>
              </a:rPr>
            </a:br>
            <a:r>
              <a:rPr lang="en-US" sz="3100" dirty="0">
                <a:solidFill>
                  <a:schemeClr val="bg1"/>
                </a:solidFill>
                <a:latin typeface="+mj-lt"/>
              </a:rPr>
              <a:t>R134 “Weigh-in-Motion (WIM) Systems”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6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8FB-5E86-924C-BE59-C9124204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42" y="1088498"/>
            <a:ext cx="11366641" cy="373374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OIML Certification System (OIML-CS)</a:t>
            </a:r>
            <a:br>
              <a:rPr lang="en-US" sz="4400" dirty="0"/>
            </a:br>
            <a:r>
              <a:rPr lang="en-US" sz="3100" dirty="0"/>
              <a:t>37 OIML Recommendations are now in OIML-CS;</a:t>
            </a:r>
            <a:br>
              <a:rPr lang="en-US" sz="3100" dirty="0"/>
            </a:br>
            <a:r>
              <a:rPr lang="en-US" sz="3600" dirty="0"/>
              <a:t>	</a:t>
            </a:r>
            <a:br>
              <a:rPr lang="en-US" sz="4800" dirty="0"/>
            </a:br>
            <a:r>
              <a:rPr lang="en-US" sz="4400" dirty="0"/>
              <a:t>Digitalization (OIML DTG, NIST efforts)</a:t>
            </a:r>
            <a:br>
              <a:rPr lang="en-US" sz="4400" dirty="0"/>
            </a:br>
            <a:br>
              <a:rPr lang="en-US" sz="4800" dirty="0"/>
            </a:br>
            <a:r>
              <a:rPr lang="en-US" sz="4400" dirty="0"/>
              <a:t>Annual CIML Meeting</a:t>
            </a:r>
            <a:br>
              <a:rPr lang="en-US" sz="4400" dirty="0"/>
            </a:br>
            <a:r>
              <a:rPr lang="en-US" sz="3100" dirty="0"/>
              <a:t>Held in October 2024;  The OIML Medal was awarded to Dr. Charles Ehrlich (this is the highest level of recognition in the organization).</a:t>
            </a:r>
            <a:br>
              <a:rPr lang="en-US" sz="3100" dirty="0"/>
            </a:b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85398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1C4F-AD17-82B5-5813-D9C0F0D28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84" y="800095"/>
            <a:ext cx="10515600" cy="1023141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Discussion/Questions?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E38F1-E2F2-C262-DA0D-FF716C98298A}"/>
              </a:ext>
            </a:extLst>
          </p:cNvPr>
          <p:cNvSpPr txBox="1"/>
          <p:nvPr/>
        </p:nvSpPr>
        <p:spPr>
          <a:xfrm>
            <a:off x="4518388" y="1711590"/>
            <a:ext cx="61125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Charles Ehrlich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charles.ehrlich@nist.gov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Katya Delak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Katya.delak@nist.gov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Ralph Richter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ralph.richter@nist.gov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61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8BD8301-4474-134C-AAC7-FCD69C20A5D1}" vid="{18F9D09E-F9D5-E041-B6A8-C900560121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d99a73-5057-4192-b603-0c7d22954171">
      <Terms xmlns="http://schemas.microsoft.com/office/infopath/2007/PartnerControls"/>
    </lcf76f155ced4ddcb4097134ff3c332f>
    <TaxCatchAll xmlns="391eeb16-c6fa-45a0-a257-15c91795993b" xsi:nil="true"/>
    <ImageDescription xmlns="9dd99a73-5057-4192-b603-0c7d2295417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169A3B451A6547A13B41C1BB0B6C9E" ma:contentTypeVersion="19" ma:contentTypeDescription="Create a new document." ma:contentTypeScope="" ma:versionID="80309a0adf1fa45b60826759a597fbd5">
  <xsd:schema xmlns:xsd="http://www.w3.org/2001/XMLSchema" xmlns:xs="http://www.w3.org/2001/XMLSchema" xmlns:p="http://schemas.microsoft.com/office/2006/metadata/properties" xmlns:ns2="9dd99a73-5057-4192-b603-0c7d22954171" xmlns:ns3="391eeb16-c6fa-45a0-a257-15c91795993b" targetNamespace="http://schemas.microsoft.com/office/2006/metadata/properties" ma:root="true" ma:fieldsID="9fdb008fe4ef5b35426ebf2042826bc6" ns2:_="" ns3:_="">
    <xsd:import namespace="9dd99a73-5057-4192-b603-0c7d22954171"/>
    <xsd:import namespace="391eeb16-c6fa-45a0-a257-15c9179599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Image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99a73-5057-4192-b603-0c7d229541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6" nillable="true" ma:displayName="Tags" ma:internalName="MediaServiceAutoTags" ma:readOnly="true">
      <xsd:simpleType>
        <xsd:restriction base="dms:Text"/>
      </xsd:simpleType>
    </xsd:element>
    <xsd:element name="MediaServiceOCR" ma:index="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e6a98a9-4721-402f-9b0e-578e6c4977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ImageDescription" ma:index="22" nillable="true" ma:displayName="Image Description" ma:format="Dropdown" ma:internalName="Image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eeb16-c6fa-45a0-a257-15c91795993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e1a5b0a-8079-4f3f-b6fa-91878c157e59}" ma:internalName="TaxCatchAll" ma:showField="CatchAllData" ma:web="391eeb16-c6fa-45a0-a257-15c9179599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4AE234-B1EE-49A0-B340-E054081A51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87A1DC-30B2-4844-A32C-F46B76377DA0}">
  <ds:schemaRefs>
    <ds:schemaRef ds:uri="http://schemas.microsoft.com/office/2006/documentManagement/types"/>
    <ds:schemaRef ds:uri="391eeb16-c6fa-45a0-a257-15c91795993b"/>
    <ds:schemaRef ds:uri="http://purl.org/dc/elements/1.1/"/>
    <ds:schemaRef ds:uri="http://schemas.microsoft.com/office/infopath/2007/PartnerControls"/>
    <ds:schemaRef ds:uri="9dd99a73-5057-4192-b603-0c7d22954171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B2D904-A190-413D-B195-2BF6A28278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d99a73-5057-4192-b603-0c7d22954171"/>
    <ds:schemaRef ds:uri="391eeb16-c6fa-45a0-a257-15c9179599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10070</TotalTime>
  <Words>340</Words>
  <Application>Microsoft Office PowerPoint</Application>
  <PresentationFormat>Widescreen</PresentationFormat>
  <Paragraphs>25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International Legal Metrology Update for the 2025 NCWM Interim Meeting in Charleston</vt:lpstr>
      <vt:lpstr>  OWM serves as a liaison for international standards activities and regulatory activities;  A more detailed summary of international activities is found in the Pub 15 BOD Report (Appendix A) ;  OWM provides service to the entire legal metrology community as an “Information Hub”      </vt:lpstr>
      <vt:lpstr>  Electricity Meters in OIML TC-12  OIML Guide 22:  “EVSE” Guide published; Being made into a Recommendation  R46:  “Energy Meters” Project Group distributed the 2CD of R46 in Nov 2024  New project: “DC Electricity Charging” 1WD distributed in 2024;  US is Convener  </vt:lpstr>
      <vt:lpstr>Alternative Fuels for Vehicles  Hydrogen and CNG OIML R139 - “Compressed Gaseous Fuel Measuring Systems for Vehicles”  Liquefied Natural Gas (LNG)  OIML R117 - “Dynamic Measuring Systems for Liquids Other Than Water”</vt:lpstr>
      <vt:lpstr> Weighing Systems in OIML TC9  All of the following OIML Recommendations are currently in active revision:  R51 “Catchweighers”  R76 “Non-Automatic Weighing Instruments (NAWI)”  R134 “Weigh-in-Motion (WIM) Systems”</vt:lpstr>
      <vt:lpstr>OIML Certification System (OIML-CS) 37 OIML Recommendations are now in OIML-CS;   Digitalization (OIML DTG, NIST efforts)  Annual CIML Meeting Held in October 2024;  The OIML Medal was awarded to Dr. Charles Ehrlich (this is the highest level of recognition in the organization). </vt:lpstr>
      <vt:lpstr>Discussion/Questions?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(16x9 aspect ratio)</dc:title>
  <dc:creator>Hanacek, Natasha C. (Fed)</dc:creator>
  <cp:lastModifiedBy>Sefcik, David A. (Fed)</cp:lastModifiedBy>
  <cp:revision>134</cp:revision>
  <cp:lastPrinted>2025-01-07T16:10:22Z</cp:lastPrinted>
  <dcterms:created xsi:type="dcterms:W3CDTF">2021-03-17T14:03:45Z</dcterms:created>
  <dcterms:modified xsi:type="dcterms:W3CDTF">2025-01-07T16:27:32Z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0x01010051169A3B451A6547A13B41C1BB0B6C9E</vt:lpwstr>
  </property>
  <property fmtid="{D5CDD505-2E9C-101B-9397-08002B2CF9AE}" pid="3" name="MediaServiceImageTags">
    <vt:lpwstr/>
  </property>
</Properties>
</file>