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5" r:id="rId1"/>
    <p:sldMasterId id="2147483689" r:id="rId2"/>
  </p:sldMasterIdLst>
  <p:notesMasterIdLst>
    <p:notesMasterId r:id="rId31"/>
  </p:notesMasterIdLst>
  <p:handoutMasterIdLst>
    <p:handoutMasterId r:id="rId32"/>
  </p:handoutMasterIdLst>
  <p:sldIdLst>
    <p:sldId id="315" r:id="rId3"/>
    <p:sldId id="318" r:id="rId4"/>
    <p:sldId id="319" r:id="rId5"/>
    <p:sldId id="322" r:id="rId6"/>
    <p:sldId id="323" r:id="rId7"/>
    <p:sldId id="324" r:id="rId8"/>
    <p:sldId id="333" r:id="rId9"/>
    <p:sldId id="334" r:id="rId10"/>
    <p:sldId id="335" r:id="rId11"/>
    <p:sldId id="328" r:id="rId12"/>
    <p:sldId id="329" r:id="rId13"/>
    <p:sldId id="330" r:id="rId14"/>
    <p:sldId id="331" r:id="rId15"/>
    <p:sldId id="344" r:id="rId16"/>
    <p:sldId id="336" r:id="rId17"/>
    <p:sldId id="325" r:id="rId18"/>
    <p:sldId id="326" r:id="rId19"/>
    <p:sldId id="338" r:id="rId20"/>
    <p:sldId id="341" r:id="rId21"/>
    <p:sldId id="340" r:id="rId22"/>
    <p:sldId id="343" r:id="rId23"/>
    <p:sldId id="339" r:id="rId24"/>
    <p:sldId id="342" r:id="rId25"/>
    <p:sldId id="346" r:id="rId26"/>
    <p:sldId id="348" r:id="rId27"/>
    <p:sldId id="347" r:id="rId28"/>
    <p:sldId id="345" r:id="rId29"/>
    <p:sldId id="337" r:id="rId30"/>
  </p:sldIdLst>
  <p:sldSz cx="12192000" cy="6858000"/>
  <p:notesSz cx="6877050" cy="10002838"/>
  <p:defaultTex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7" userDrawn="1">
          <p15:clr>
            <a:srgbClr val="A4A3A4"/>
          </p15:clr>
        </p15:guide>
        <p15:guide id="2" orient="horz" pos="936" userDrawn="1">
          <p15:clr>
            <a:srgbClr val="A4A3A4"/>
          </p15:clr>
        </p15:guide>
        <p15:guide id="3" orient="horz" pos="4020" userDrawn="1">
          <p15:clr>
            <a:srgbClr val="A4A3A4"/>
          </p15:clr>
        </p15:guide>
        <p15:guide id="4" orient="horz" pos="391" userDrawn="1">
          <p15:clr>
            <a:srgbClr val="A4A3A4"/>
          </p15:clr>
        </p15:guide>
        <p15:guide id="5" orient="horz" pos="640" userDrawn="1">
          <p15:clr>
            <a:srgbClr val="A4A3A4"/>
          </p15:clr>
        </p15:guide>
        <p15:guide id="6" pos="3840" userDrawn="1">
          <p15:clr>
            <a:srgbClr val="A4A3A4"/>
          </p15:clr>
        </p15:guide>
        <p15:guide id="7" pos="332" userDrawn="1">
          <p15:clr>
            <a:srgbClr val="A4A3A4"/>
          </p15:clr>
        </p15:guide>
        <p15:guide id="8" pos="7348" userDrawn="1">
          <p15:clr>
            <a:srgbClr val="A4A3A4"/>
          </p15:clr>
        </p15:guide>
      </p15:sldGuideLst>
    </p:ext>
    <p:ext uri="{2D200454-40CA-4A62-9FC3-DE9A4176ACB9}">
      <p15:notesGuideLst xmlns:p15="http://schemas.microsoft.com/office/powerpoint/2012/main">
        <p15:guide id="1" orient="horz" pos="3151">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FFFF"/>
    <a:srgbClr val="004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71557-AD3C-4613-8BC9-626DA60E1CE2}" v="8" dt="2025-08-29T19:26:46.219"/>
  </p1510:revLst>
</p1510:revInfo>
</file>

<file path=ppt/tableStyles.xml><?xml version="1.0" encoding="utf-8"?>
<a:tblStyleLst xmlns:a="http://schemas.openxmlformats.org/drawingml/2006/main" def="{5C22544A-7EE6-4342-B048-85BDC9FD1C3A}">
  <a:tblStyle styleId="{F7E5F81B-B57D-4800-8E8F-8E96741CC982}" styleName="Mettler Toledo &gt; Green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C512FF0-2B18-46AF-9A1B-3A70A708474B}" styleName="Mettler Toledo &gt; Green Tab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57" autoAdjust="0"/>
    <p:restoredTop sz="88532" autoAdjust="0"/>
  </p:normalViewPr>
  <p:slideViewPr>
    <p:cSldViewPr snapToGrid="0" snapToObjects="1" showGuides="1">
      <p:cViewPr varScale="1">
        <p:scale>
          <a:sx n="85" d="100"/>
          <a:sy n="85" d="100"/>
        </p:scale>
        <p:origin x="534" y="78"/>
      </p:cViewPr>
      <p:guideLst>
        <p:guide orient="horz" pos="2477"/>
        <p:guide orient="horz" pos="936"/>
        <p:guide orient="horz" pos="4020"/>
        <p:guide orient="horz" pos="391"/>
        <p:guide orient="horz" pos="640"/>
        <p:guide pos="3840"/>
        <p:guide pos="332"/>
        <p:guide pos="7348"/>
      </p:guideLst>
    </p:cSldViewPr>
  </p:slideViewPr>
  <p:outlineViewPr>
    <p:cViewPr>
      <p:scale>
        <a:sx n="33" d="100"/>
        <a:sy n="33" d="100"/>
      </p:scale>
      <p:origin x="0" y="89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90" d="100"/>
          <a:sy n="90" d="100"/>
        </p:scale>
        <p:origin x="-3726" y="-126"/>
      </p:cViewPr>
      <p:guideLst>
        <p:guide orient="horz" pos="3151"/>
        <p:guide pos="216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574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06363" y="750888"/>
            <a:ext cx="6664325" cy="3749675"/>
          </a:xfrm>
          <a:prstGeom prst="rect">
            <a:avLst/>
          </a:prstGeom>
          <a:noFill/>
          <a:ln w="12700">
            <a:solidFill>
              <a:prstClr val="black"/>
            </a:solidFill>
          </a:ln>
        </p:spPr>
        <p:txBody>
          <a:bodyPr vert="horz" lIns="96451" tIns="48225" rIns="96451" bIns="48225" rtlCol="0" anchor="ctr"/>
          <a:lstStyle/>
          <a:p>
            <a:endParaRPr lang="en-US" dirty="0"/>
          </a:p>
        </p:txBody>
      </p:sp>
      <p:sp>
        <p:nvSpPr>
          <p:cNvPr id="5" name="Notizenplatzhalter 4"/>
          <p:cNvSpPr>
            <a:spLocks noGrp="1"/>
          </p:cNvSpPr>
          <p:nvPr>
            <p:ph type="body" sz="quarter" idx="3"/>
          </p:nvPr>
        </p:nvSpPr>
        <p:spPr>
          <a:xfrm>
            <a:off x="925033" y="4751348"/>
            <a:ext cx="5018567" cy="4501277"/>
          </a:xfrm>
          <a:prstGeom prst="rect">
            <a:avLst/>
          </a:prstGeom>
        </p:spPr>
        <p:txBody>
          <a:bodyPr vert="horz" lIns="96451" tIns="48225" rIns="96451" bIns="48225" rtlCol="0">
            <a:normAutofit/>
          </a:bodyPr>
          <a:lstStyle/>
          <a:p>
            <a:pPr lvl="0"/>
            <a:r>
              <a:rPr lang="en-US" dirty="0" err="1"/>
              <a:t>Textmasterformate</a:t>
            </a:r>
            <a:r>
              <a:rPr lang="en-US" dirty="0"/>
              <a:t> </a:t>
            </a:r>
            <a:r>
              <a:rPr lang="en-US" dirty="0" err="1"/>
              <a:t>durch</a:t>
            </a:r>
            <a:r>
              <a:rPr lang="en-US" dirty="0"/>
              <a:t> </a:t>
            </a:r>
            <a:r>
              <a:rPr lang="en-US" dirty="0" err="1"/>
              <a:t>Klicken</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Tree>
    <p:extLst>
      <p:ext uri="{BB962C8B-B14F-4D97-AF65-F5344CB8AC3E}">
        <p14:creationId xmlns:p14="http://schemas.microsoft.com/office/powerpoint/2010/main" val="204083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257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r>
              <a:rPr lang="en-US" dirty="0"/>
              <a:t>Add images?</a:t>
            </a:r>
          </a:p>
          <a:p>
            <a:pPr lvl="1"/>
            <a:r>
              <a:rPr lang="en-US" dirty="0"/>
              <a:t>"</a:t>
            </a:r>
            <a:r>
              <a:rPr lang="en-US" b="1" dirty="0"/>
              <a:t>not built-for-purpose device</a:t>
            </a:r>
            <a:r>
              <a:rPr lang="en-US" dirty="0"/>
              <a:t>" - not specifically defined in HB44.  Therefore I consider it to be anything not classified as a "built-for-purpose device".  Example, an application that runs on a PC that uses an array of simple analog load cells to weigh in and weigh out trucks at a landfill.  </a:t>
            </a:r>
          </a:p>
          <a:p>
            <a:pPr lvl="1"/>
            <a:r>
              <a:rPr lang="en-US" dirty="0"/>
              <a:t>"</a:t>
            </a:r>
            <a:r>
              <a:rPr lang="en-US" b="1" dirty="0"/>
              <a:t>software-based device</a:t>
            </a:r>
            <a:r>
              <a:rPr lang="en-US" dirty="0"/>
              <a:t>" - not specifically defined in HB44.  I consider this to be a device that uses software as part of its metrologically significant measuring process.  This is basically anything that is not purely mechanical or analog electronic (think transistor based old-school) which uses a microprocessor to process the signal from the measurement transducer (e.g. load cell or strain gauge) and present it.  </a:t>
            </a:r>
          </a:p>
          <a:p>
            <a:pPr lvl="1"/>
            <a:r>
              <a:rPr lang="en-US" dirty="0"/>
              <a:t>The lines are blurring between the first two categories… so that all metrological software will likely eventually (soon) be treated the same way.</a:t>
            </a:r>
          </a:p>
          <a:p>
            <a:endParaRPr lang="en-US" dirty="0"/>
          </a:p>
          <a:p>
            <a:endParaRPr lang="en-US" dirty="0"/>
          </a:p>
        </p:txBody>
      </p:sp>
    </p:spTree>
    <p:extLst>
      <p:ext uri="{BB962C8B-B14F-4D97-AF65-F5344CB8AC3E}">
        <p14:creationId xmlns:p14="http://schemas.microsoft.com/office/powerpoint/2010/main" val="678996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main purpose of these is to enable verification that the software in the device is the same type that was evaluated, i.e. meets type.  </a:t>
            </a:r>
          </a:p>
          <a:p>
            <a:endParaRPr lang="en-US" dirty="0"/>
          </a:p>
        </p:txBody>
      </p:sp>
    </p:spTree>
    <p:extLst>
      <p:ext uri="{BB962C8B-B14F-4D97-AF65-F5344CB8AC3E}">
        <p14:creationId xmlns:p14="http://schemas.microsoft.com/office/powerpoint/2010/main" val="365890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7871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6424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Why build a device from generic PC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PC parts are fairly inexpensive because they are made in high volumes and provide very good value for their cost. </a:t>
            </a:r>
          </a:p>
          <a:p>
            <a:endParaRPr lang="en-US" dirty="0"/>
          </a:p>
          <a:p>
            <a:r>
              <a:rPr lang="en-US" dirty="0"/>
              <a:t>To make this collection of electronic parts sort of useful, we add an operating system that allows the user and other applications to access the hardware.  Operating systems are not economical to write from scratch anymore, because of how sophisticated even the basic equipment has become.  Virtually everyone starts with an off-the shelf operating system and customizes it by adding support for their specialized hardware like the load cell, printer and custom displays.  The big players are Microsoft and Linux derivatives.  Upcoming are mobile operating systems like Android.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Software is plentiful and easy to develop on these platforms (Linux, Windows, iOS, Android)</a:t>
            </a:r>
          </a:p>
          <a:p>
            <a:endParaRPr lang="en-US" dirty="0"/>
          </a:p>
          <a:p>
            <a:r>
              <a:rPr lang="en-US" dirty="0"/>
              <a:t>To make it really useful we add the Scale Application.  This software application loads at startup and never stops.  It helps make the scale a built-for-purpose device.  The User only interacts with the Scale application; they don't have access to the Operating system or other applications.  </a:t>
            </a:r>
          </a:p>
          <a:p>
            <a:endParaRPr lang="en-US" dirty="0"/>
          </a:p>
        </p:txBody>
      </p:sp>
    </p:spTree>
    <p:extLst>
      <p:ext uri="{BB962C8B-B14F-4D97-AF65-F5344CB8AC3E}">
        <p14:creationId xmlns:p14="http://schemas.microsoft.com/office/powerpoint/2010/main" val="2266171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r>
              <a:rPr lang="en-US" sz="1200" dirty="0"/>
              <a:t>Most digital scales can be connected to a computer network, thanks to low cost hardware and availability of a network in many businesses.  This enables price updates, software maintenance, and troubleshooting to be accomplished without visiting the scale.  This can provide big savings in maintenance and cost of ownership.  </a:t>
            </a:r>
          </a:p>
          <a:p>
            <a:r>
              <a:rPr lang="en-US" sz="1200" dirty="0"/>
              <a:t>For example, most large grocers have the ability to download new software from their corporate IT department into their scale in the stores using their internal network.  </a:t>
            </a:r>
          </a:p>
          <a:p>
            <a:endParaRPr lang="en-US" dirty="0"/>
          </a:p>
        </p:txBody>
      </p:sp>
    </p:spTree>
    <p:extLst>
      <p:ext uri="{BB962C8B-B14F-4D97-AF65-F5344CB8AC3E}">
        <p14:creationId xmlns:p14="http://schemas.microsoft.com/office/powerpoint/2010/main" val="305630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23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mn-lt"/>
                <a:ea typeface="+mn-ea"/>
                <a:cs typeface="+mn-cs"/>
              </a:rPr>
              <a:t>Like with the audit trail instructions, eventually the requirement to find the software identifier will be important as well. (As previously mentioned, the requirement to provide the identifier becomes enforceable as of Jan 2022.)</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AccuLoad IV</a:t>
            </a:r>
          </a:p>
          <a:p>
            <a:r>
              <a:rPr lang="en-US" sz="1200" b="0" i="0" u="none" strike="noStrike" kern="1200" baseline="0" dirty="0">
                <a:solidFill>
                  <a:schemeClr val="tx1"/>
                </a:solidFill>
                <a:latin typeface="+mn-lt"/>
                <a:ea typeface="+mn-ea"/>
                <a:cs typeface="+mn-cs"/>
              </a:rPr>
              <a:t>1. From the Run/Ready mode screen, touching the "Main" (Home Icon) button will navigate the display back to the main menu.</a:t>
            </a:r>
          </a:p>
          <a:p>
            <a:r>
              <a:rPr lang="en-US" sz="1200" b="0" i="0" u="none" strike="noStrike" kern="1200" baseline="0" dirty="0">
                <a:solidFill>
                  <a:schemeClr val="tx1"/>
                </a:solidFill>
                <a:latin typeface="+mn-lt"/>
                <a:ea typeface="+mn-ea"/>
                <a:cs typeface="+mn-cs"/>
              </a:rPr>
              <a:t>2. From the main menu display, touching the "Reports/Logs" (Printer Icon) button will display all report and log type functions</a:t>
            </a:r>
          </a:p>
          <a:p>
            <a:r>
              <a:rPr lang="en-US" sz="1200" b="0" i="0" u="none" strike="noStrike" kern="1200" baseline="0" dirty="0">
                <a:solidFill>
                  <a:schemeClr val="tx1"/>
                </a:solidFill>
                <a:latin typeface="+mn-lt"/>
                <a:ea typeface="+mn-ea"/>
                <a:cs typeface="+mn-cs"/>
              </a:rPr>
              <a:t>located under this screen selection.</a:t>
            </a:r>
          </a:p>
          <a:p>
            <a:r>
              <a:rPr lang="en-US" sz="1200" b="0" i="0" u="none" strike="noStrike" kern="1200" baseline="0" dirty="0">
                <a:solidFill>
                  <a:schemeClr val="tx1"/>
                </a:solidFill>
                <a:latin typeface="+mn-lt"/>
                <a:ea typeface="+mn-ea"/>
                <a:cs typeface="+mn-cs"/>
              </a:rPr>
              <a:t>3. Select the “Audit Trail” (Magnifying Glass Icon) to view the Audit trail log listings starting with the latest entry on top</a:t>
            </a:r>
          </a:p>
          <a:p>
            <a:r>
              <a:rPr lang="en-US" sz="1200" b="0" i="0" u="none" strike="noStrike" kern="1200" baseline="0" dirty="0">
                <a:solidFill>
                  <a:schemeClr val="tx1"/>
                </a:solidFill>
                <a:latin typeface="+mn-lt"/>
                <a:ea typeface="+mn-ea"/>
                <a:cs typeface="+mn-cs"/>
              </a:rPr>
              <a:t>progressing down the list by date and time. The operator may scroll up and down the list by touching the appropriate arrow</a:t>
            </a:r>
          </a:p>
          <a:p>
            <a:r>
              <a:rPr lang="en-US" sz="1200" b="0" i="0" u="none" strike="noStrike" kern="1200" baseline="0" dirty="0">
                <a:solidFill>
                  <a:schemeClr val="tx1"/>
                </a:solidFill>
                <a:latin typeface="+mn-lt"/>
                <a:ea typeface="+mn-ea"/>
                <a:cs typeface="+mn-cs"/>
              </a:rPr>
              <a:t>direction button.</a:t>
            </a:r>
          </a:p>
          <a:p>
            <a:r>
              <a:rPr lang="en-US" sz="1200" b="0" i="0" u="none" strike="noStrike" kern="1200" baseline="0" dirty="0">
                <a:solidFill>
                  <a:schemeClr val="tx1"/>
                </a:solidFill>
                <a:latin typeface="+mn-lt"/>
                <a:ea typeface="+mn-ea"/>
                <a:cs typeface="+mn-cs"/>
              </a:rPr>
              <a:t>4. Additionally, the Audit Trail screen has a Print button so the audit trail log may be printed on the printer connected to the</a:t>
            </a:r>
          </a:p>
          <a:p>
            <a:r>
              <a:rPr lang="en-US" sz="1200" b="0" i="0" u="none" strike="noStrike" kern="1200" baseline="0" dirty="0">
                <a:solidFill>
                  <a:schemeClr val="tx1"/>
                </a:solidFill>
                <a:latin typeface="+mn-lt"/>
                <a:ea typeface="+mn-ea"/>
                <a:cs typeface="+mn-cs"/>
              </a:rPr>
              <a:t>controller, the user must select the start and end time and date range for the printed report. When finished viewing the audit trail</a:t>
            </a:r>
          </a:p>
          <a:p>
            <a:r>
              <a:rPr lang="en-US" sz="1200" b="0" i="0" u="none" strike="noStrike" kern="1200" baseline="0" dirty="0">
                <a:solidFill>
                  <a:schemeClr val="tx1"/>
                </a:solidFill>
                <a:latin typeface="+mn-lt"/>
                <a:ea typeface="+mn-ea"/>
                <a:cs typeface="+mn-cs"/>
              </a:rPr>
              <a:t>log, touching the “Report/Logs" button on the top of the display will navigate the display back to the "Reports/Logs" menu. To</a:t>
            </a:r>
          </a:p>
          <a:p>
            <a:r>
              <a:rPr lang="en-US" sz="1200" b="0" i="0" u="none" strike="noStrike" kern="1200" baseline="0" dirty="0">
                <a:solidFill>
                  <a:schemeClr val="tx1"/>
                </a:solidFill>
                <a:latin typeface="+mn-lt"/>
                <a:ea typeface="+mn-ea"/>
                <a:cs typeface="+mn-cs"/>
              </a:rPr>
              <a:t>exit this display menu all together, the user must touch the “Exit Icon”, which will transition the display back to the Main Menu.</a:t>
            </a:r>
          </a:p>
          <a:p>
            <a:r>
              <a:rPr lang="en-US" sz="1200" b="0" i="0" u="none" strike="noStrike" kern="1200" baseline="0" dirty="0">
                <a:solidFill>
                  <a:schemeClr val="tx1"/>
                </a:solidFill>
                <a:latin typeface="+mn-lt"/>
                <a:ea typeface="+mn-ea"/>
                <a:cs typeface="+mn-cs"/>
              </a:rPr>
              <a:t>The AccuLoad IV Manual MN06200 includes a section which describes the audit trail log, parameter security access levels and</a:t>
            </a:r>
          </a:p>
          <a:p>
            <a:r>
              <a:rPr lang="en-US" sz="1200" b="0" i="0" u="none" strike="noStrike" kern="1200" baseline="0" dirty="0">
                <a:solidFill>
                  <a:schemeClr val="tx1"/>
                </a:solidFill>
                <a:latin typeface="+mn-lt"/>
                <a:ea typeface="+mn-ea"/>
                <a:cs typeface="+mn-cs"/>
              </a:rPr>
              <a:t>password security codes.</a:t>
            </a:r>
            <a:endParaRPr lang="en-US" dirty="0"/>
          </a:p>
        </p:txBody>
      </p:sp>
    </p:spTree>
    <p:extLst>
      <p:ext uri="{BB962C8B-B14F-4D97-AF65-F5344CB8AC3E}">
        <p14:creationId xmlns:p14="http://schemas.microsoft.com/office/powerpoint/2010/main" val="4236507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r>
              <a:rPr lang="en-US" dirty="0"/>
              <a:t>Here is another example of a device that can be updated in the field. Any of the sealing philosophies defined by NTEP can be applied to this device, but for most installations it is configured to utilize a Category III audit trail for the maximum flexibility.</a:t>
            </a:r>
          </a:p>
        </p:txBody>
      </p:sp>
    </p:spTree>
    <p:extLst>
      <p:ext uri="{BB962C8B-B14F-4D97-AF65-F5344CB8AC3E}">
        <p14:creationId xmlns:p14="http://schemas.microsoft.com/office/powerpoint/2010/main" val="3257234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276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r>
              <a:rPr lang="en-US" dirty="0"/>
              <a:t>Publication 14 consists of multiple sections, including an Administrative Policy section(overall program expectations), and separate technical policies / checklists for Measuring instruments, Weighing instruments, and other device types. It also now includes a </a:t>
            </a:r>
            <a:r>
              <a:rPr lang="en-US" u="sng" dirty="0"/>
              <a:t>Software Technical Policy and Supplemental Checklist </a:t>
            </a:r>
            <a:r>
              <a:rPr lang="en-US" dirty="0"/>
              <a:t>document.</a:t>
            </a:r>
          </a:p>
        </p:txBody>
      </p:sp>
    </p:spTree>
    <p:extLst>
      <p:ext uri="{BB962C8B-B14F-4D97-AF65-F5344CB8AC3E}">
        <p14:creationId xmlns:p14="http://schemas.microsoft.com/office/powerpoint/2010/main" val="527820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367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 is supposed to be hard-marked on the nameplate for built-for-purpose devices, and continuously displayed </a:t>
            </a:r>
            <a:r>
              <a:rPr lang="en-US"/>
              <a:t>for not-built-for-purpose. </a:t>
            </a:r>
            <a:endParaRPr lang="en-US" dirty="0"/>
          </a:p>
        </p:txBody>
      </p:sp>
    </p:spTree>
    <p:extLst>
      <p:ext uri="{BB962C8B-B14F-4D97-AF65-F5344CB8AC3E}">
        <p14:creationId xmlns:p14="http://schemas.microsoft.com/office/powerpoint/2010/main" val="2061333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r>
              <a:rPr lang="en-US" dirty="0"/>
              <a:t>As time progresses the line between ‘built-for-purpose’ devices and ‘not-built-for-purpose’ devices continues to blur. Many ‘built-for-purpose’ devices are just PCs in sheep’s clothing. They may have input/output devices that don’t look like a regular computer, or physical seals, etc. that provide features unavailable on an off-the-shelf PC, but inside they’re more similar than not. For these reasons, the regulations have moved toward treating these two classes of devices the same.</a:t>
            </a:r>
          </a:p>
        </p:txBody>
      </p:sp>
    </p:spTree>
    <p:extLst>
      <p:ext uri="{BB962C8B-B14F-4D97-AF65-F5344CB8AC3E}">
        <p14:creationId xmlns:p14="http://schemas.microsoft.com/office/powerpoint/2010/main" val="316035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‘Charter’ for the Sector is to accomplish all the items on the list shown here, roughly in priority order. Some other considerations include maintaining some semblance of alignment with international standards (at least don’t conflict) and </a:t>
            </a:r>
          </a:p>
        </p:txBody>
      </p:sp>
    </p:spTree>
    <p:extLst>
      <p:ext uri="{BB962C8B-B14F-4D97-AF65-F5344CB8AC3E}">
        <p14:creationId xmlns:p14="http://schemas.microsoft.com/office/powerpoint/2010/main" val="79094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276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621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r>
              <a:rPr lang="en-US" dirty="0"/>
              <a:t>Reducing the potential exposure to the manufacturer to have to have devices re-</a:t>
            </a:r>
            <a:r>
              <a:rPr lang="en-US" dirty="0" err="1"/>
              <a:t>evalulated</a:t>
            </a:r>
            <a:r>
              <a:rPr lang="en-US" dirty="0"/>
              <a:t> can be accomplished using a technique known as ‘software separation’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SimSun"/>
                <a:cs typeface="Times New Roman"/>
              </a:rPr>
              <a:t>It was mentioned earlier that these systems have operating system updates that are not optional.  Therefore to avoid recertification every time an operating system update is produced or a feature unrelated to the measurement function is added or modified, the NCWM has developed the concept of Metrologically Significant Software.</a:t>
            </a:r>
          </a:p>
          <a:p>
            <a:endParaRPr lang="en-US" dirty="0"/>
          </a:p>
          <a:p>
            <a:pPr marL="0">
              <a:lnSpc>
                <a:spcPct val="115000"/>
              </a:lnSpc>
              <a:spcBef>
                <a:spcPts val="0"/>
              </a:spcBef>
            </a:pPr>
            <a:r>
              <a:rPr lang="en-US" dirty="0">
                <a:ea typeface="SimSun"/>
                <a:cs typeface="Times New Roman"/>
              </a:rPr>
              <a:t>Section 3.1 of the NCWM/NTEP Pub 14:  "The manufacturer must describe and possibly demonstrate how the version or revision identifier is directly and inseparably linked to the metrologically significant software. Where the version revision identifier is comprised of more than one part, the manufacturer shall describe which portion represents the metrological significant software and which does not." </a:t>
            </a:r>
          </a:p>
          <a:p>
            <a:pPr marL="0" indent="0">
              <a:lnSpc>
                <a:spcPct val="115000"/>
              </a:lnSpc>
              <a:spcBef>
                <a:spcPts val="0"/>
              </a:spcBef>
              <a:buNone/>
            </a:pPr>
            <a:r>
              <a:rPr lang="en-US" dirty="0">
                <a:ea typeface="SimSun"/>
                <a:cs typeface="Times New Roman"/>
              </a:rPr>
              <a:t> </a:t>
            </a:r>
          </a:p>
          <a:p>
            <a:endParaRPr lang="en-US" dirty="0"/>
          </a:p>
        </p:txBody>
      </p:sp>
    </p:spTree>
    <p:extLst>
      <p:ext uri="{BB962C8B-B14F-4D97-AF65-F5344CB8AC3E}">
        <p14:creationId xmlns:p14="http://schemas.microsoft.com/office/powerpoint/2010/main" val="178399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r>
              <a:rPr lang="en-US" sz="1200" dirty="0"/>
              <a:t>Field inspectors will likely not have to worry about anything other than comparing the device’s version with the conforming versions; the Certificate of Conformance will indicate which revisions are in conformance. </a:t>
            </a:r>
          </a:p>
          <a:p>
            <a:r>
              <a:rPr lang="en-US" sz="1200" dirty="0"/>
              <a:t>It is beneficial for manufacturers to choose to separate the metrologically significant software for any device that requires frequent updates to modules that are not metrologically significant (e.g. the operating system).  </a:t>
            </a:r>
          </a:p>
          <a:p>
            <a:endParaRPr lang="en-US" dirty="0"/>
          </a:p>
        </p:txBody>
      </p:sp>
    </p:spTree>
    <p:extLst>
      <p:ext uri="{BB962C8B-B14F-4D97-AF65-F5344CB8AC3E}">
        <p14:creationId xmlns:p14="http://schemas.microsoft.com/office/powerpoint/2010/main" val="4503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r>
              <a:rPr lang="en-US" sz="1200" dirty="0"/>
              <a:t> </a:t>
            </a:r>
          </a:p>
          <a:p>
            <a:r>
              <a:rPr lang="en-US" dirty="0"/>
              <a:t>Undesirable stuff – e.g., gain access to confidential information, distribute viruses and other malware, delete data, platform for cyber-attacks on other devices in the network. </a:t>
            </a:r>
          </a:p>
          <a:p>
            <a:endParaRPr lang="en-US" sz="1200" dirty="0"/>
          </a:p>
          <a:p>
            <a:r>
              <a:rPr lang="en-US" sz="1200" dirty="0"/>
              <a:t>Typically 2 or more software updates per year are required to provide needed operating system updates and new features. The benefit to end users is significant for both reasons. Continuing to use outdated software poses security risks and denies the user access to the latest features.</a:t>
            </a:r>
          </a:p>
          <a:p>
            <a:r>
              <a:rPr lang="en-US" sz="1200" dirty="0"/>
              <a:t>The hacker community finds vulnerabilities in the operating systems that enable unauthorized access to information in the machine or access to information on computers connected to the machine.</a:t>
            </a:r>
          </a:p>
          <a:p>
            <a:endParaRPr lang="en-US" sz="1200" dirty="0"/>
          </a:p>
          <a:p>
            <a:r>
              <a:rPr lang="en-US" sz="1200" dirty="0"/>
              <a:t>The operating system makers and antivirus product developers are constantly developing software updates for their operating system to counteract these vulnerabilities.  Hence regular operating system updates are important and need to be distributable to devices - sometimes very quickly if a major threat is in circulation. </a:t>
            </a:r>
          </a:p>
          <a:p>
            <a:endParaRPr lang="en-US" dirty="0"/>
          </a:p>
        </p:txBody>
      </p:sp>
    </p:spTree>
    <p:extLst>
      <p:ext uri="{BB962C8B-B14F-4D97-AF65-F5344CB8AC3E}">
        <p14:creationId xmlns:p14="http://schemas.microsoft.com/office/powerpoint/2010/main" val="408854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64325" cy="3749675"/>
          </a:xfrm>
        </p:spPr>
      </p:sp>
      <p:sp>
        <p:nvSpPr>
          <p:cNvPr id="3" name="Notes Placeholder 2"/>
          <p:cNvSpPr>
            <a:spLocks noGrp="1"/>
          </p:cNvSpPr>
          <p:nvPr>
            <p:ph type="body" idx="1"/>
          </p:nvPr>
        </p:nvSpPr>
        <p:spPr/>
        <p:txBody>
          <a:bodyPr/>
          <a:lstStyle/>
          <a:p>
            <a:r>
              <a:rPr lang="en-US" dirty="0"/>
              <a:t>There are revision numbers for the Operating system and for the internal applications used by the operating system to access the hardware (also known as device driver software).  </a:t>
            </a:r>
          </a:p>
          <a:p>
            <a:r>
              <a:rPr lang="en-US" dirty="0"/>
              <a:t>It would be very difficult to know which of potentially hundreds of revision numbers are relevant for weights and measures certification. </a:t>
            </a:r>
          </a:p>
          <a:p>
            <a:endParaRPr lang="en-US" dirty="0"/>
          </a:p>
          <a:p>
            <a:r>
              <a:rPr lang="en-US" dirty="0"/>
              <a:t>The NTEP evaluator will likely look at all the software ‘pieces’ that make up the device’s ecosystem – OS version, application version, library versions, etc.</a:t>
            </a:r>
          </a:p>
          <a:p>
            <a:endParaRPr lang="en-US" dirty="0"/>
          </a:p>
          <a:p>
            <a:r>
              <a:rPr lang="en-US" dirty="0"/>
              <a:t>The metrologically significant portion of the application is what is critical to inspectors in the field.</a:t>
            </a:r>
          </a:p>
          <a:p>
            <a:endParaRPr lang="en-US" dirty="0"/>
          </a:p>
          <a:p>
            <a:endParaRPr lang="en-US" dirty="0"/>
          </a:p>
        </p:txBody>
      </p:sp>
    </p:spTree>
    <p:extLst>
      <p:ext uri="{BB962C8B-B14F-4D97-AF65-F5344CB8AC3E}">
        <p14:creationId xmlns:p14="http://schemas.microsoft.com/office/powerpoint/2010/main" val="384499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bkg.png"/>
          <p:cNvPicPr>
            <a:picLocks noChangeAspect="1"/>
          </p:cNvPicPr>
          <p:nvPr userDrawn="1"/>
        </p:nvPicPr>
        <p:blipFill>
          <a:blip r:embed="rId2" cstate="print"/>
          <a:srcRect/>
          <a:stretch>
            <a:fillRect/>
          </a:stretch>
        </p:blipFill>
        <p:spPr bwMode="auto">
          <a:xfrm>
            <a:off x="4235" y="0"/>
            <a:ext cx="10035115" cy="6858000"/>
          </a:xfrm>
          <a:prstGeom prst="rect">
            <a:avLst/>
          </a:prstGeom>
          <a:noFill/>
          <a:ln w="9525">
            <a:noFill/>
            <a:miter lim="800000"/>
            <a:headEnd/>
            <a:tailEnd/>
          </a:ln>
        </p:spPr>
      </p:pic>
      <p:sp>
        <p:nvSpPr>
          <p:cNvPr id="10" name="Title 1"/>
          <p:cNvSpPr>
            <a:spLocks noGrp="1"/>
          </p:cNvSpPr>
          <p:nvPr>
            <p:ph type="title" hasCustomPrompt="1"/>
          </p:nvPr>
        </p:nvSpPr>
        <p:spPr>
          <a:xfrm>
            <a:off x="0" y="3160646"/>
            <a:ext cx="12192000" cy="821289"/>
          </a:xfrm>
          <a:prstGeom prst="rect">
            <a:avLst/>
          </a:prstGeom>
        </p:spPr>
        <p:txBody>
          <a:bodyPr>
            <a:noAutofit/>
          </a:bodyPr>
          <a:lstStyle>
            <a:lvl1pPr algn="ctr">
              <a:defRPr sz="4800" baseline="0">
                <a:solidFill>
                  <a:schemeClr val="tx2"/>
                </a:solidFill>
                <a:effectLst>
                  <a:reflection blurRad="6350" stA="55000" endA="300" endPos="45500" dir="5400000" sy="-100000" algn="bl" rotWithShape="0"/>
                </a:effectLst>
                <a:latin typeface="Century Gothic" pitchFamily="34" charset="0"/>
              </a:defRPr>
            </a:lvl1pPr>
          </a:lstStyle>
          <a:p>
            <a:r>
              <a:rPr lang="en-US" dirty="0"/>
              <a:t>Click to enter presentation title</a:t>
            </a:r>
          </a:p>
        </p:txBody>
      </p:sp>
      <p:sp>
        <p:nvSpPr>
          <p:cNvPr id="6" name="Text Placeholder 5"/>
          <p:cNvSpPr>
            <a:spLocks noGrp="1"/>
          </p:cNvSpPr>
          <p:nvPr>
            <p:ph type="body" sz="quarter" idx="10" hasCustomPrompt="1"/>
          </p:nvPr>
        </p:nvSpPr>
        <p:spPr>
          <a:xfrm>
            <a:off x="179915" y="6516689"/>
            <a:ext cx="3312584" cy="214312"/>
          </a:xfrm>
          <a:prstGeom prst="rect">
            <a:avLst/>
          </a:prstGeom>
        </p:spPr>
        <p:txBody>
          <a:bodyPr/>
          <a:lstStyle>
            <a:lvl1pPr marL="0" indent="0">
              <a:buFontTx/>
              <a:buNone/>
              <a:defRPr sz="800" baseline="0">
                <a:solidFill>
                  <a:schemeClr val="tx2">
                    <a:lumMod val="75000"/>
                  </a:schemeClr>
                </a:solidFill>
                <a:latin typeface="Century Gothic" pitchFamily="34" charset="0"/>
              </a:defRPr>
            </a:lvl1pPr>
            <a:lvl2pPr marL="457200" indent="0">
              <a:buFontTx/>
              <a:buNone/>
              <a:defRPr sz="800">
                <a:latin typeface="Century Gothic" pitchFamily="34" charset="0"/>
              </a:defRPr>
            </a:lvl2pPr>
            <a:lvl3pPr marL="914400" indent="0">
              <a:buFontTx/>
              <a:buNone/>
              <a:defRPr sz="800">
                <a:latin typeface="Century Gothic" pitchFamily="34" charset="0"/>
              </a:defRPr>
            </a:lvl3pPr>
            <a:lvl4pPr marL="1371600" indent="0">
              <a:buFontTx/>
              <a:buNone/>
              <a:defRPr sz="800">
                <a:latin typeface="Century Gothic" pitchFamily="34" charset="0"/>
              </a:defRPr>
            </a:lvl4pPr>
            <a:lvl5pPr marL="1828800" indent="0">
              <a:buFontTx/>
              <a:buNone/>
              <a:defRPr sz="800">
                <a:latin typeface="Century Gothic" pitchFamily="34" charset="0"/>
              </a:defRPr>
            </a:lvl5pPr>
          </a:lstStyle>
          <a:p>
            <a:pPr lvl="0"/>
            <a:r>
              <a:rPr lang="en-US" dirty="0"/>
              <a:t>Click to enter presentation title</a:t>
            </a:r>
          </a:p>
        </p:txBody>
      </p:sp>
      <p:sp>
        <p:nvSpPr>
          <p:cNvPr id="9" name="Text Placeholder 8"/>
          <p:cNvSpPr>
            <a:spLocks noGrp="1"/>
          </p:cNvSpPr>
          <p:nvPr>
            <p:ph type="body" sz="quarter" idx="11" hasCustomPrompt="1"/>
          </p:nvPr>
        </p:nvSpPr>
        <p:spPr>
          <a:xfrm>
            <a:off x="8178803" y="6510338"/>
            <a:ext cx="3826933" cy="220662"/>
          </a:xfrm>
          <a:prstGeom prst="rect">
            <a:avLst/>
          </a:prstGeom>
        </p:spPr>
        <p:txBody>
          <a:bodyPr/>
          <a:lstStyle>
            <a:lvl1pPr marL="0" indent="0" algn="r">
              <a:buFontTx/>
              <a:buNone/>
              <a:defRPr sz="800">
                <a:solidFill>
                  <a:schemeClr val="tx2">
                    <a:lumMod val="75000"/>
                  </a:schemeClr>
                </a:solidFill>
                <a:latin typeface="Century Gothic" pitchFamily="34" charset="0"/>
              </a:defRPr>
            </a:lvl1pPr>
            <a:lvl2pPr marL="457200" indent="0" algn="r">
              <a:buFontTx/>
              <a:buNone/>
              <a:defRPr sz="800">
                <a:solidFill>
                  <a:schemeClr val="tx2">
                    <a:lumMod val="75000"/>
                  </a:schemeClr>
                </a:solidFill>
                <a:latin typeface="Century Gothic" pitchFamily="34" charset="0"/>
              </a:defRPr>
            </a:lvl2pPr>
            <a:lvl3pPr marL="914400" indent="0" algn="r">
              <a:buFontTx/>
              <a:buNone/>
              <a:defRPr sz="800">
                <a:solidFill>
                  <a:schemeClr val="tx2">
                    <a:lumMod val="75000"/>
                  </a:schemeClr>
                </a:solidFill>
                <a:latin typeface="Century Gothic" pitchFamily="34" charset="0"/>
              </a:defRPr>
            </a:lvl3pPr>
            <a:lvl4pPr marL="1371600" indent="0" algn="r">
              <a:buFontTx/>
              <a:buNone/>
              <a:defRPr sz="800">
                <a:solidFill>
                  <a:schemeClr val="tx2">
                    <a:lumMod val="75000"/>
                  </a:schemeClr>
                </a:solidFill>
                <a:latin typeface="Century Gothic" pitchFamily="34" charset="0"/>
              </a:defRPr>
            </a:lvl4pPr>
            <a:lvl5pPr marL="1828800" indent="0" algn="r">
              <a:buFontTx/>
              <a:buNone/>
              <a:defRPr sz="800">
                <a:solidFill>
                  <a:schemeClr val="tx2">
                    <a:lumMod val="75000"/>
                  </a:schemeClr>
                </a:solidFill>
                <a:latin typeface="Century Gothic" pitchFamily="34" charset="0"/>
              </a:defRPr>
            </a:lvl5pPr>
          </a:lstStyle>
          <a:p>
            <a:pPr lvl="0"/>
            <a:r>
              <a:rPr lang="en-US" dirty="0"/>
              <a:t>Click to insert presentation date</a:t>
            </a:r>
          </a:p>
        </p:txBody>
      </p:sp>
    </p:spTree>
    <p:extLst>
      <p:ext uri="{BB962C8B-B14F-4D97-AF65-F5344CB8AC3E}">
        <p14:creationId xmlns:p14="http://schemas.microsoft.com/office/powerpoint/2010/main" val="2756095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 descr="blank_bkg.png"/>
          <p:cNvPicPr>
            <a:picLocks noChangeAspect="1"/>
          </p:cNvPicPr>
          <p:nvPr userDrawn="1"/>
        </p:nvPicPr>
        <p:blipFill>
          <a:blip r:embed="rId2" cstate="print"/>
          <a:srcRect/>
          <a:stretch>
            <a:fillRect/>
          </a:stretch>
        </p:blipFill>
        <p:spPr bwMode="auto">
          <a:xfrm>
            <a:off x="4236" y="0"/>
            <a:ext cx="10006540" cy="6858000"/>
          </a:xfrm>
          <a:prstGeom prst="rect">
            <a:avLst/>
          </a:prstGeom>
          <a:noFill/>
          <a:ln w="9525">
            <a:noFill/>
            <a:miter lim="800000"/>
            <a:headEnd/>
            <a:tailEnd/>
          </a:ln>
        </p:spPr>
      </p:pic>
      <p:sp>
        <p:nvSpPr>
          <p:cNvPr id="2" name="Title 1"/>
          <p:cNvSpPr>
            <a:spLocks noGrp="1"/>
          </p:cNvSpPr>
          <p:nvPr>
            <p:ph type="title"/>
          </p:nvPr>
        </p:nvSpPr>
        <p:spPr>
          <a:xfrm>
            <a:off x="3657600" y="616228"/>
            <a:ext cx="8128000" cy="821289"/>
          </a:xfrm>
          <a:prstGeom prst="rect">
            <a:avLst/>
          </a:prstGeom>
        </p:spPr>
        <p:txBody>
          <a:bodyPr>
            <a:noAutofit/>
          </a:bodyPr>
          <a:lstStyle>
            <a:lvl1pPr algn="l">
              <a:defRPr sz="3200">
                <a:solidFill>
                  <a:schemeClr val="bg1"/>
                </a:solidFill>
                <a:effectLst>
                  <a:reflection blurRad="6350" stA="55000" endA="300" endPos="45500" dir="5400000" sy="-100000" algn="bl" rotWithShape="0"/>
                </a:effectLst>
                <a:latin typeface="Century Gothic"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828800"/>
            <a:ext cx="10972800" cy="4572000"/>
          </a:xfrm>
          <a:prstGeom prst="rect">
            <a:avLst/>
          </a:prstGeom>
        </p:spPr>
        <p:txBody>
          <a:bodyPr/>
          <a:lstStyle>
            <a:lvl1pPr>
              <a:spcAft>
                <a:spcPts val="0"/>
              </a:spcAft>
              <a:buFont typeface="Arial" pitchFamily="34" charset="0"/>
              <a:buChar char="•"/>
              <a:defRPr sz="2400">
                <a:solidFill>
                  <a:schemeClr val="tx2"/>
                </a:solidFill>
                <a:latin typeface="Century Gothic" pitchFamily="34" charset="0"/>
              </a:defRPr>
            </a:lvl1pPr>
            <a:lvl2pPr>
              <a:buFont typeface="Arial" pitchFamily="34" charset="0"/>
              <a:buChar char="•"/>
              <a:defRPr sz="2200">
                <a:solidFill>
                  <a:schemeClr val="tx2"/>
                </a:solidFill>
                <a:latin typeface="Century Gothic" pitchFamily="34" charset="0"/>
              </a:defRPr>
            </a:lvl2pPr>
            <a:lvl3pPr>
              <a:buFont typeface="Arial" pitchFamily="34" charset="0"/>
              <a:buChar char="•"/>
              <a:defRPr sz="2000">
                <a:solidFill>
                  <a:schemeClr val="tx2"/>
                </a:solidFill>
                <a:latin typeface="Century Gothic" pitchFamily="34" charset="0"/>
              </a:defRPr>
            </a:lvl3pPr>
            <a:lvl4pPr>
              <a:buFont typeface="Arial" pitchFamily="34" charset="0"/>
              <a:buChar char="•"/>
              <a:defRPr>
                <a:solidFill>
                  <a:schemeClr val="tx2"/>
                </a:solidFill>
                <a:latin typeface="Century Gothic" pitchFamily="34" charset="0"/>
              </a:defRPr>
            </a:lvl4pPr>
            <a:lvl5pPr>
              <a:buFont typeface="Arial" pitchFamily="34" charset="0"/>
              <a:buChar char="•"/>
              <a:defRPr>
                <a:solidFill>
                  <a:schemeClr val="tx2"/>
                </a:solidFill>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10119784" y="6510338"/>
            <a:ext cx="1828800" cy="152400"/>
          </a:xfrm>
          <a:prstGeom prst="rect">
            <a:avLst/>
          </a:prstGeom>
        </p:spPr>
        <p:txBody>
          <a:bodyPr/>
          <a:lstStyle>
            <a:lvl1pPr algn="r" fontAlgn="auto">
              <a:spcBef>
                <a:spcPts val="0"/>
              </a:spcBef>
              <a:spcAft>
                <a:spcPts val="0"/>
              </a:spcAft>
              <a:defRPr sz="800">
                <a:solidFill>
                  <a:schemeClr val="tx2">
                    <a:lumMod val="75000"/>
                  </a:schemeClr>
                </a:solidFill>
                <a:latin typeface="Century Gothic" pitchFamily="34" charset="0"/>
              </a:defRPr>
            </a:lvl1pPr>
          </a:lstStyle>
          <a:p>
            <a:pPr>
              <a:defRPr/>
            </a:pPr>
            <a:fld id="{C3886494-1DC5-452A-B5B1-81BE50248BEE}" type="slidenum">
              <a:rPr lang="en-US"/>
              <a:pPr>
                <a:defRPr/>
              </a:pPr>
              <a:t>‹#›</a:t>
            </a:fld>
            <a:endParaRPr lang="en-US" dirty="0"/>
          </a:p>
        </p:txBody>
      </p:sp>
      <p:sp>
        <p:nvSpPr>
          <p:cNvPr id="7" name="Text Placeholder 5"/>
          <p:cNvSpPr>
            <a:spLocks noGrp="1"/>
          </p:cNvSpPr>
          <p:nvPr>
            <p:ph type="body" sz="quarter" idx="11" hasCustomPrompt="1"/>
          </p:nvPr>
        </p:nvSpPr>
        <p:spPr>
          <a:xfrm>
            <a:off x="179915" y="6516689"/>
            <a:ext cx="3312584" cy="214312"/>
          </a:xfrm>
          <a:prstGeom prst="rect">
            <a:avLst/>
          </a:prstGeom>
        </p:spPr>
        <p:txBody>
          <a:bodyPr/>
          <a:lstStyle>
            <a:lvl1pPr marL="0" indent="0">
              <a:buFontTx/>
              <a:buNone/>
              <a:defRPr sz="800" baseline="0">
                <a:solidFill>
                  <a:schemeClr val="tx2">
                    <a:lumMod val="75000"/>
                  </a:schemeClr>
                </a:solidFill>
                <a:latin typeface="Century Gothic" pitchFamily="34" charset="0"/>
              </a:defRPr>
            </a:lvl1pPr>
            <a:lvl2pPr marL="457200" indent="0">
              <a:buFontTx/>
              <a:buNone/>
              <a:defRPr sz="800">
                <a:latin typeface="Century Gothic" pitchFamily="34" charset="0"/>
              </a:defRPr>
            </a:lvl2pPr>
            <a:lvl3pPr marL="914400" indent="0">
              <a:buFontTx/>
              <a:buNone/>
              <a:defRPr sz="800">
                <a:latin typeface="Century Gothic" pitchFamily="34" charset="0"/>
              </a:defRPr>
            </a:lvl3pPr>
            <a:lvl4pPr marL="1371600" indent="0">
              <a:buFontTx/>
              <a:buNone/>
              <a:defRPr sz="800">
                <a:latin typeface="Century Gothic" pitchFamily="34" charset="0"/>
              </a:defRPr>
            </a:lvl4pPr>
            <a:lvl5pPr marL="1828800" indent="0">
              <a:buFontTx/>
              <a:buNone/>
              <a:defRPr sz="800">
                <a:latin typeface="Century Gothic" pitchFamily="34" charset="0"/>
              </a:defRPr>
            </a:lvl5pPr>
          </a:lstStyle>
          <a:p>
            <a:pPr lvl="0"/>
            <a:r>
              <a:rPr lang="en-US" dirty="0"/>
              <a:t>Click to enter presentation title</a:t>
            </a:r>
          </a:p>
        </p:txBody>
      </p:sp>
    </p:spTree>
    <p:extLst>
      <p:ext uri="{BB962C8B-B14F-4D97-AF65-F5344CB8AC3E}">
        <p14:creationId xmlns:p14="http://schemas.microsoft.com/office/powerpoint/2010/main" val="3332305590"/>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3" name="Picture 1" descr="bkg.png"/>
          <p:cNvPicPr>
            <a:picLocks noChangeAspect="1"/>
          </p:cNvPicPr>
          <p:nvPr userDrawn="1"/>
        </p:nvPicPr>
        <p:blipFill>
          <a:blip r:embed="rId2" cstate="print"/>
          <a:srcRect/>
          <a:stretch>
            <a:fillRect/>
          </a:stretch>
        </p:blipFill>
        <p:spPr bwMode="auto">
          <a:xfrm>
            <a:off x="4236" y="0"/>
            <a:ext cx="9958914" cy="6858000"/>
          </a:xfrm>
          <a:prstGeom prst="rect">
            <a:avLst/>
          </a:prstGeom>
          <a:noFill/>
          <a:ln w="9525">
            <a:noFill/>
            <a:miter lim="800000"/>
            <a:headEnd/>
            <a:tailEnd/>
          </a:ln>
        </p:spPr>
      </p:pic>
      <p:sp>
        <p:nvSpPr>
          <p:cNvPr id="7" name="Content Placeholder 2"/>
          <p:cNvSpPr>
            <a:spLocks noGrp="1"/>
          </p:cNvSpPr>
          <p:nvPr>
            <p:ph idx="1"/>
          </p:nvPr>
        </p:nvSpPr>
        <p:spPr>
          <a:xfrm>
            <a:off x="609600" y="1828800"/>
            <a:ext cx="10972800" cy="4572000"/>
          </a:xfrm>
          <a:prstGeom prst="rect">
            <a:avLst/>
          </a:prstGeom>
        </p:spPr>
        <p:txBody>
          <a:bodyPr/>
          <a:lstStyle>
            <a:lvl1pPr>
              <a:spcAft>
                <a:spcPts val="0"/>
              </a:spcAft>
              <a:buFont typeface="Arial" pitchFamily="34" charset="0"/>
              <a:buChar char="•"/>
              <a:defRPr sz="2400">
                <a:solidFill>
                  <a:schemeClr val="tx2"/>
                </a:solidFill>
                <a:latin typeface="Century Gothic" pitchFamily="34" charset="0"/>
              </a:defRPr>
            </a:lvl1pPr>
            <a:lvl2pPr>
              <a:buFont typeface="Arial" pitchFamily="34" charset="0"/>
              <a:buChar char="•"/>
              <a:defRPr sz="2200">
                <a:solidFill>
                  <a:schemeClr val="tx2"/>
                </a:solidFill>
                <a:latin typeface="Century Gothic" pitchFamily="34" charset="0"/>
              </a:defRPr>
            </a:lvl2pPr>
            <a:lvl3pPr>
              <a:buFont typeface="Arial" pitchFamily="34" charset="0"/>
              <a:buChar char="•"/>
              <a:defRPr sz="2000">
                <a:solidFill>
                  <a:schemeClr val="tx2"/>
                </a:solidFill>
                <a:latin typeface="Century Gothic" pitchFamily="34" charset="0"/>
              </a:defRPr>
            </a:lvl3pPr>
            <a:lvl4pPr>
              <a:buFont typeface="Arial" pitchFamily="34" charset="0"/>
              <a:buChar char="•"/>
              <a:defRPr>
                <a:solidFill>
                  <a:schemeClr val="tx2"/>
                </a:solidFill>
                <a:latin typeface="Century Gothic" pitchFamily="34" charset="0"/>
              </a:defRPr>
            </a:lvl4pPr>
            <a:lvl5pPr>
              <a:buFont typeface="Arial" pitchFamily="34" charset="0"/>
              <a:buChar char="•"/>
              <a:defRPr>
                <a:solidFill>
                  <a:schemeClr val="tx2"/>
                </a:solidFill>
                <a:latin typeface="Century Gothic"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10119784" y="6510338"/>
            <a:ext cx="1828800" cy="152400"/>
          </a:xfrm>
          <a:prstGeom prst="rect">
            <a:avLst/>
          </a:prstGeom>
        </p:spPr>
        <p:txBody>
          <a:bodyPr/>
          <a:lstStyle>
            <a:lvl1pPr algn="r" fontAlgn="auto">
              <a:spcBef>
                <a:spcPts val="0"/>
              </a:spcBef>
              <a:spcAft>
                <a:spcPts val="0"/>
              </a:spcAft>
              <a:defRPr sz="800">
                <a:solidFill>
                  <a:schemeClr val="tx2">
                    <a:lumMod val="75000"/>
                  </a:schemeClr>
                </a:solidFill>
                <a:latin typeface="Century Gothic" pitchFamily="34" charset="0"/>
              </a:defRPr>
            </a:lvl1pPr>
          </a:lstStyle>
          <a:p>
            <a:pPr>
              <a:defRPr/>
            </a:pPr>
            <a:fld id="{9EB8A3C2-71A7-4317-8407-A92924B5C6A4}" type="slidenum">
              <a:rPr lang="en-US"/>
              <a:pPr>
                <a:defRPr/>
              </a:pPr>
              <a:t>‹#›</a:t>
            </a:fld>
            <a:endParaRPr lang="en-US" dirty="0"/>
          </a:p>
        </p:txBody>
      </p:sp>
      <p:sp>
        <p:nvSpPr>
          <p:cNvPr id="6" name="Text Placeholder 5"/>
          <p:cNvSpPr>
            <a:spLocks noGrp="1"/>
          </p:cNvSpPr>
          <p:nvPr>
            <p:ph type="body" sz="quarter" idx="11" hasCustomPrompt="1"/>
          </p:nvPr>
        </p:nvSpPr>
        <p:spPr>
          <a:xfrm>
            <a:off x="179915" y="6516689"/>
            <a:ext cx="3312584" cy="214312"/>
          </a:xfrm>
          <a:prstGeom prst="rect">
            <a:avLst/>
          </a:prstGeom>
        </p:spPr>
        <p:txBody>
          <a:bodyPr/>
          <a:lstStyle>
            <a:lvl1pPr marL="0" indent="0">
              <a:buFontTx/>
              <a:buNone/>
              <a:defRPr sz="800" baseline="0">
                <a:solidFill>
                  <a:schemeClr val="tx2">
                    <a:lumMod val="75000"/>
                  </a:schemeClr>
                </a:solidFill>
                <a:latin typeface="Century Gothic" pitchFamily="34" charset="0"/>
              </a:defRPr>
            </a:lvl1pPr>
            <a:lvl2pPr marL="457200" indent="0">
              <a:buFontTx/>
              <a:buNone/>
              <a:defRPr sz="800">
                <a:latin typeface="Century Gothic" pitchFamily="34" charset="0"/>
              </a:defRPr>
            </a:lvl2pPr>
            <a:lvl3pPr marL="914400" indent="0">
              <a:buFontTx/>
              <a:buNone/>
              <a:defRPr sz="800">
                <a:latin typeface="Century Gothic" pitchFamily="34" charset="0"/>
              </a:defRPr>
            </a:lvl3pPr>
            <a:lvl4pPr marL="1371600" indent="0">
              <a:buFontTx/>
              <a:buNone/>
              <a:defRPr sz="800">
                <a:latin typeface="Century Gothic" pitchFamily="34" charset="0"/>
              </a:defRPr>
            </a:lvl4pPr>
            <a:lvl5pPr marL="1828800" indent="0">
              <a:buFontTx/>
              <a:buNone/>
              <a:defRPr sz="800">
                <a:latin typeface="Century Gothic" pitchFamily="34" charset="0"/>
              </a:defRPr>
            </a:lvl5pPr>
          </a:lstStyle>
          <a:p>
            <a:pPr lvl="0"/>
            <a:r>
              <a:rPr lang="en-US" dirty="0"/>
              <a:t>Click to enter presentation title</a:t>
            </a:r>
          </a:p>
        </p:txBody>
      </p:sp>
    </p:spTree>
    <p:extLst>
      <p:ext uri="{BB962C8B-B14F-4D97-AF65-F5344CB8AC3E}">
        <p14:creationId xmlns:p14="http://schemas.microsoft.com/office/powerpoint/2010/main" val="59087926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5" y="6"/>
            <a:ext cx="12191999" cy="1581665"/>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itle 1"/>
          <p:cNvSpPr>
            <a:spLocks noGrp="1"/>
          </p:cNvSpPr>
          <p:nvPr>
            <p:ph type="title" hasCustomPrompt="1"/>
          </p:nvPr>
        </p:nvSpPr>
        <p:spPr>
          <a:xfrm>
            <a:off x="0" y="3432499"/>
            <a:ext cx="12192000" cy="821289"/>
          </a:xfrm>
          <a:prstGeom prst="rect">
            <a:avLst/>
          </a:prstGeom>
        </p:spPr>
        <p:txBody>
          <a:bodyPr>
            <a:noAutofit/>
          </a:bodyPr>
          <a:lstStyle>
            <a:lvl1pPr algn="ctr">
              <a:defRPr sz="2700" b="1">
                <a:solidFill>
                  <a:schemeClr val="tx1"/>
                </a:solidFill>
                <a:effectLst>
                  <a:reflection blurRad="6350" endPos="0" dir="5400000" sy="-100000" algn="bl" rotWithShape="0"/>
                </a:effectLst>
                <a:latin typeface="Century Gothic" panose="020B0502020202020204" pitchFamily="34" charset="0"/>
              </a:defRPr>
            </a:lvl1pPr>
          </a:lstStyle>
          <a:p>
            <a:r>
              <a:rPr lang="en-US" dirty="0"/>
              <a:t>Click to edit title</a:t>
            </a:r>
          </a:p>
        </p:txBody>
      </p:sp>
      <p:sp>
        <p:nvSpPr>
          <p:cNvPr id="11" name="Title 1">
            <a:extLst>
              <a:ext uri="{FF2B5EF4-FFF2-40B4-BE49-F238E27FC236}">
                <a16:creationId xmlns:a16="http://schemas.microsoft.com/office/drawing/2014/main" id="{808D1398-7F49-4C71-9A32-CA01C4B5CE3F}"/>
              </a:ext>
            </a:extLst>
          </p:cNvPr>
          <p:cNvSpPr txBox="1">
            <a:spLocks/>
          </p:cNvSpPr>
          <p:nvPr userDrawn="1"/>
        </p:nvSpPr>
        <p:spPr>
          <a:xfrm>
            <a:off x="3022976" y="388548"/>
            <a:ext cx="8775735" cy="821289"/>
          </a:xfrm>
          <a:prstGeom prst="rect">
            <a:avLst/>
          </a:prstGeom>
        </p:spPr>
        <p:txBody>
          <a:bodyPr>
            <a:noAutofit/>
          </a:bodyPr>
          <a:lstStyle>
            <a:lvl1pPr algn="l" defTabSz="914400" rtl="0" eaLnBrk="1" latinLnBrk="0" hangingPunct="1">
              <a:spcBef>
                <a:spcPct val="0"/>
              </a:spcBef>
              <a:buNone/>
              <a:defRPr sz="3600" kern="1200">
                <a:solidFill>
                  <a:schemeClr val="bg1"/>
                </a:solidFill>
                <a:effectLst/>
                <a:latin typeface="Arial" panose="020B0604020202020204" pitchFamily="34" charset="0"/>
                <a:ea typeface="+mj-ea"/>
                <a:cs typeface="Arial" panose="020B0604020202020204" pitchFamily="34" charset="0"/>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National Council on Weights and Measures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“That Equity May Prevail”</a:t>
            </a:r>
            <a:endParaRPr kumimoji="0" lang="en-US" sz="1125" b="0" i="1"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6" name="Rectangle 15">
            <a:extLst>
              <a:ext uri="{FF2B5EF4-FFF2-40B4-BE49-F238E27FC236}">
                <a16:creationId xmlns:a16="http://schemas.microsoft.com/office/drawing/2014/main" id="{4248A4D4-4CE0-4178-817A-88849EB9A1DB}"/>
              </a:ext>
            </a:extLst>
          </p:cNvPr>
          <p:cNvSpPr/>
          <p:nvPr userDrawn="1"/>
        </p:nvSpPr>
        <p:spPr>
          <a:xfrm>
            <a:off x="5" y="6416842"/>
            <a:ext cx="12191999" cy="132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6" name="Slide Number Placeholder 5">
            <a:extLst>
              <a:ext uri="{FF2B5EF4-FFF2-40B4-BE49-F238E27FC236}">
                <a16:creationId xmlns:a16="http://schemas.microsoft.com/office/drawing/2014/main" id="{9DD5CD10-786E-46B7-B3F5-09C8A27D9BA3}"/>
              </a:ext>
            </a:extLst>
          </p:cNvPr>
          <p:cNvSpPr>
            <a:spLocks noGrp="1"/>
          </p:cNvSpPr>
          <p:nvPr>
            <p:ph type="sldNum" sz="quarter" idx="10"/>
          </p:nvPr>
        </p:nvSpPr>
        <p:spPr>
          <a:xfrm>
            <a:off x="10427109" y="6563841"/>
            <a:ext cx="1371600" cy="152400"/>
          </a:xfrm>
          <a:prstGeom prst="rect">
            <a:avLst/>
          </a:prstGeom>
        </p:spPr>
        <p:txBody>
          <a:bodyPr/>
          <a:lstStyle>
            <a:lvl1pPr algn="r" fontAlgn="auto">
              <a:spcBef>
                <a:spcPts val="0"/>
              </a:spcBef>
              <a:spcAft>
                <a:spcPts val="0"/>
              </a:spcAft>
              <a:defRPr sz="675" b="1">
                <a:solidFill>
                  <a:schemeClr val="tx1"/>
                </a:solidFill>
                <a:latin typeface="Arial" panose="020B0604020202020204" pitchFamily="34" charset="0"/>
                <a:cs typeface="Arial" panose="020B0604020202020204" pitchFamily="34" charset="0"/>
              </a:defRPr>
            </a:lvl1pPr>
          </a:lstStyle>
          <a:p>
            <a:pPr defTabSz="685800">
              <a:defRPr/>
            </a:pPr>
            <a:fld id="{C3886494-1DC5-452A-B5B1-81BE50248BEE}" type="slidenum">
              <a:rPr lang="en-US" smtClean="0">
                <a:solidFill>
                  <a:prstClr val="black"/>
                </a:solidFill>
              </a:rPr>
              <a:pPr defTabSz="685800">
                <a:defRPr/>
              </a:pPr>
              <a:t>‹#›</a:t>
            </a:fld>
            <a:endParaRPr lang="en-US" dirty="0">
              <a:solidFill>
                <a:prstClr val="black"/>
              </a:solidFill>
            </a:endParaRPr>
          </a:p>
        </p:txBody>
      </p:sp>
      <p:sp>
        <p:nvSpPr>
          <p:cNvPr id="15" name="Text Placeholder 5">
            <a:extLst>
              <a:ext uri="{FF2B5EF4-FFF2-40B4-BE49-F238E27FC236}">
                <a16:creationId xmlns:a16="http://schemas.microsoft.com/office/drawing/2014/main" id="{3100FD73-3948-4740-AE0D-35E4F03302C3}"/>
              </a:ext>
            </a:extLst>
          </p:cNvPr>
          <p:cNvSpPr>
            <a:spLocks noGrp="1"/>
          </p:cNvSpPr>
          <p:nvPr>
            <p:ph type="body" sz="quarter" idx="11" hasCustomPrompt="1"/>
          </p:nvPr>
        </p:nvSpPr>
        <p:spPr>
          <a:xfrm>
            <a:off x="134936" y="6594738"/>
            <a:ext cx="5961064" cy="263267"/>
          </a:xfrm>
          <a:prstGeom prst="rect">
            <a:avLst/>
          </a:prstGeom>
        </p:spPr>
        <p:txBody>
          <a:bodyPr/>
          <a:lstStyle>
            <a:lvl1pPr marL="0" indent="0">
              <a:buFontTx/>
              <a:buNone/>
              <a:defRPr sz="900" baseline="0">
                <a:solidFill>
                  <a:schemeClr val="tx1"/>
                </a:solidFill>
                <a:latin typeface="Arial" panose="020B0604020202020204" pitchFamily="34" charset="0"/>
                <a:cs typeface="Arial" panose="020B0604020202020204" pitchFamily="34" charset="0"/>
              </a:defRPr>
            </a:lvl1pPr>
            <a:lvl2pPr marL="257175" indent="0">
              <a:buFontTx/>
              <a:buNone/>
              <a:defRPr sz="450">
                <a:latin typeface="Century Gothic" pitchFamily="34" charset="0"/>
              </a:defRPr>
            </a:lvl2pPr>
            <a:lvl3pPr marL="514350" indent="0">
              <a:buFontTx/>
              <a:buNone/>
              <a:defRPr sz="450">
                <a:latin typeface="Century Gothic" pitchFamily="34" charset="0"/>
              </a:defRPr>
            </a:lvl3pPr>
            <a:lvl4pPr marL="771525" indent="0">
              <a:buFontTx/>
              <a:buNone/>
              <a:defRPr sz="450">
                <a:latin typeface="Century Gothic" pitchFamily="34" charset="0"/>
              </a:defRPr>
            </a:lvl4pPr>
            <a:lvl5pPr marL="1028700" indent="0">
              <a:buFontTx/>
              <a:buNone/>
              <a:defRPr sz="450">
                <a:latin typeface="Century Gothic" pitchFamily="34" charset="0"/>
              </a:defRPr>
            </a:lvl5pPr>
          </a:lstStyle>
          <a:p>
            <a:pPr lvl="0"/>
            <a:r>
              <a:rPr lang="en-US" dirty="0"/>
              <a:t>Click to enter presentation title</a:t>
            </a:r>
          </a:p>
        </p:txBody>
      </p:sp>
      <p:pic>
        <p:nvPicPr>
          <p:cNvPr id="2" name="Picture 1" descr="A logo with a hand holding scales&#10;&#10;Description automatically generated">
            <a:extLst>
              <a:ext uri="{FF2B5EF4-FFF2-40B4-BE49-F238E27FC236}">
                <a16:creationId xmlns:a16="http://schemas.microsoft.com/office/drawing/2014/main" id="{42A8EDB5-EF6B-9614-110C-67B45320B7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52" y="263262"/>
            <a:ext cx="972666" cy="972666"/>
          </a:xfrm>
          <a:prstGeom prst="rect">
            <a:avLst/>
          </a:prstGeom>
        </p:spPr>
      </p:pic>
      <p:pic>
        <p:nvPicPr>
          <p:cNvPr id="4" name="Picture 3">
            <a:extLst>
              <a:ext uri="{FF2B5EF4-FFF2-40B4-BE49-F238E27FC236}">
                <a16:creationId xmlns:a16="http://schemas.microsoft.com/office/drawing/2014/main" id="{D5DB4DC0-56D9-DA64-6A8C-1605B98FFEA7}"/>
              </a:ext>
            </a:extLst>
          </p:cNvPr>
          <p:cNvPicPr>
            <a:picLocks noChangeAspect="1"/>
          </p:cNvPicPr>
          <p:nvPr userDrawn="1"/>
        </p:nvPicPr>
        <p:blipFill>
          <a:blip r:embed="rId3"/>
          <a:stretch>
            <a:fillRect/>
          </a:stretch>
        </p:blipFill>
        <p:spPr>
          <a:xfrm>
            <a:off x="1569177" y="258645"/>
            <a:ext cx="972666" cy="975866"/>
          </a:xfrm>
          <a:prstGeom prst="rect">
            <a:avLst/>
          </a:prstGeom>
        </p:spPr>
      </p:pic>
    </p:spTree>
    <p:extLst>
      <p:ext uri="{BB962C8B-B14F-4D97-AF65-F5344CB8AC3E}">
        <p14:creationId xmlns:p14="http://schemas.microsoft.com/office/powerpoint/2010/main" val="37068430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5" y="6"/>
            <a:ext cx="12191999" cy="1581665"/>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239285" y="380193"/>
            <a:ext cx="8559425" cy="821289"/>
          </a:xfrm>
          <a:prstGeom prst="rect">
            <a:avLst/>
          </a:prstGeom>
        </p:spPr>
        <p:txBody>
          <a:bodyPr>
            <a:noAutofit/>
          </a:bodyPr>
          <a:lstStyle>
            <a:lvl1pPr algn="l">
              <a:defRPr sz="2800" b="1">
                <a:solidFill>
                  <a:schemeClr val="bg1"/>
                </a:solidFill>
                <a:effectLst/>
                <a:latin typeface="Arial" panose="020B0604020202020204" pitchFamily="34" charset="0"/>
                <a:cs typeface="Arial" panose="020B0604020202020204" pitchFamily="34" charset="0"/>
              </a:defRPr>
            </a:lvl1pPr>
          </a:lstStyle>
          <a:p>
            <a:r>
              <a:rPr lang="en-US" dirty="0"/>
              <a:t>Click to edit title</a:t>
            </a:r>
          </a:p>
        </p:txBody>
      </p:sp>
      <p:sp>
        <p:nvSpPr>
          <p:cNvPr id="3" name="Content Placeholder 2"/>
          <p:cNvSpPr>
            <a:spLocks noGrp="1"/>
          </p:cNvSpPr>
          <p:nvPr>
            <p:ph idx="1" hasCustomPrompt="1"/>
          </p:nvPr>
        </p:nvSpPr>
        <p:spPr>
          <a:xfrm>
            <a:off x="609600" y="1828800"/>
            <a:ext cx="10972800" cy="4572000"/>
          </a:xfrm>
          <a:prstGeom prst="rect">
            <a:avLst/>
          </a:prstGeom>
        </p:spPr>
        <p:txBody>
          <a:bodyPr/>
          <a:lstStyle>
            <a:lvl1pPr>
              <a:spcAft>
                <a:spcPts val="0"/>
              </a:spcAft>
              <a:buFont typeface="Arial" pitchFamily="34" charset="0"/>
              <a:buChar char="•"/>
              <a:defRPr sz="1575">
                <a:solidFill>
                  <a:schemeClr val="tx1"/>
                </a:solidFill>
                <a:latin typeface="Century Gothic" panose="020B0502020202020204" pitchFamily="34" charset="0"/>
                <a:cs typeface="Arial" panose="020B0604020202020204" pitchFamily="34" charset="0"/>
              </a:defRPr>
            </a:lvl1pPr>
            <a:lvl2pPr>
              <a:buFont typeface="Arial" pitchFamily="34" charset="0"/>
              <a:buChar char="•"/>
              <a:defRPr sz="1350">
                <a:solidFill>
                  <a:schemeClr val="tx1"/>
                </a:solidFill>
                <a:latin typeface="Century Gothic" panose="020B0502020202020204" pitchFamily="34" charset="0"/>
                <a:cs typeface="Arial" panose="020B0604020202020204" pitchFamily="34" charset="0"/>
              </a:defRPr>
            </a:lvl2pPr>
            <a:lvl3pPr>
              <a:buFont typeface="Arial" pitchFamily="34" charset="0"/>
              <a:buChar char="•"/>
              <a:defRPr sz="1125">
                <a:solidFill>
                  <a:schemeClr val="tx1"/>
                </a:solidFill>
                <a:latin typeface="Century Gothic" panose="020B0502020202020204" pitchFamily="34" charset="0"/>
                <a:cs typeface="Arial" panose="020B0604020202020204" pitchFamily="34" charset="0"/>
              </a:defRPr>
            </a:lvl3pPr>
            <a:lvl4pPr>
              <a:buFont typeface="Arial" pitchFamily="34" charset="0"/>
              <a:buChar char="•"/>
              <a:defRPr sz="1013">
                <a:solidFill>
                  <a:schemeClr val="tx1"/>
                </a:solidFill>
                <a:latin typeface="Century Gothic" panose="020B0502020202020204" pitchFamily="34" charset="0"/>
                <a:cs typeface="Arial" panose="020B0604020202020204" pitchFamily="34" charset="0"/>
              </a:defRPr>
            </a:lvl4pPr>
            <a:lvl5pPr>
              <a:buFont typeface="Arial" pitchFamily="34" charset="0"/>
              <a:buChar char="•"/>
              <a:defRPr sz="1013">
                <a:solidFill>
                  <a:schemeClr val="tx1"/>
                </a:solidFill>
                <a:latin typeface="Century Gothic" panose="020B0502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68832EF1-7B06-418D-AE99-A0DD8BD4CE86}"/>
              </a:ext>
            </a:extLst>
          </p:cNvPr>
          <p:cNvSpPr/>
          <p:nvPr userDrawn="1"/>
        </p:nvSpPr>
        <p:spPr>
          <a:xfrm>
            <a:off x="5" y="6416842"/>
            <a:ext cx="12191999" cy="132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8" name="Slide Number Placeholder 5">
            <a:extLst>
              <a:ext uri="{FF2B5EF4-FFF2-40B4-BE49-F238E27FC236}">
                <a16:creationId xmlns:a16="http://schemas.microsoft.com/office/drawing/2014/main" id="{B680500D-0D67-40B8-8146-19DB6169F308}"/>
              </a:ext>
            </a:extLst>
          </p:cNvPr>
          <p:cNvSpPr>
            <a:spLocks noGrp="1"/>
          </p:cNvSpPr>
          <p:nvPr>
            <p:ph type="sldNum" sz="quarter" idx="10"/>
          </p:nvPr>
        </p:nvSpPr>
        <p:spPr>
          <a:xfrm>
            <a:off x="10427109" y="6563841"/>
            <a:ext cx="1371600" cy="152400"/>
          </a:xfrm>
          <a:prstGeom prst="rect">
            <a:avLst/>
          </a:prstGeom>
        </p:spPr>
        <p:txBody>
          <a:bodyPr/>
          <a:lstStyle>
            <a:lvl1pPr algn="r" fontAlgn="auto">
              <a:spcBef>
                <a:spcPts val="0"/>
              </a:spcBef>
              <a:spcAft>
                <a:spcPts val="0"/>
              </a:spcAft>
              <a:defRPr sz="675" b="1">
                <a:solidFill>
                  <a:schemeClr val="tx1"/>
                </a:solidFill>
                <a:latin typeface="Arial" panose="020B0604020202020204" pitchFamily="34" charset="0"/>
                <a:cs typeface="Arial" panose="020B0604020202020204" pitchFamily="34" charset="0"/>
              </a:defRPr>
            </a:lvl1pPr>
          </a:lstStyle>
          <a:p>
            <a:pPr defTabSz="685800">
              <a:defRPr/>
            </a:pPr>
            <a:fld id="{C3886494-1DC5-452A-B5B1-81BE50248BEE}" type="slidenum">
              <a:rPr lang="en-US" smtClean="0">
                <a:solidFill>
                  <a:prstClr val="black"/>
                </a:solidFill>
              </a:rPr>
              <a:pPr defTabSz="685800">
                <a:defRPr/>
              </a:pPr>
              <a:t>‹#›</a:t>
            </a:fld>
            <a:endParaRPr lang="en-US" dirty="0">
              <a:solidFill>
                <a:prstClr val="black"/>
              </a:solidFill>
            </a:endParaRPr>
          </a:p>
        </p:txBody>
      </p:sp>
      <p:sp>
        <p:nvSpPr>
          <p:cNvPr id="10" name="Text Placeholder 5">
            <a:extLst>
              <a:ext uri="{FF2B5EF4-FFF2-40B4-BE49-F238E27FC236}">
                <a16:creationId xmlns:a16="http://schemas.microsoft.com/office/drawing/2014/main" id="{F4173BA2-DC84-4132-8D46-8DB8852C3417}"/>
              </a:ext>
            </a:extLst>
          </p:cNvPr>
          <p:cNvSpPr>
            <a:spLocks noGrp="1"/>
          </p:cNvSpPr>
          <p:nvPr>
            <p:ph type="body" sz="quarter" idx="11" hasCustomPrompt="1"/>
          </p:nvPr>
        </p:nvSpPr>
        <p:spPr>
          <a:xfrm>
            <a:off x="134936" y="6594738"/>
            <a:ext cx="5961064" cy="263267"/>
          </a:xfrm>
          <a:prstGeom prst="rect">
            <a:avLst/>
          </a:prstGeom>
        </p:spPr>
        <p:txBody>
          <a:bodyPr/>
          <a:lstStyle>
            <a:lvl1pPr marL="0" indent="0">
              <a:buFontTx/>
              <a:buNone/>
              <a:defRPr sz="900" baseline="0">
                <a:solidFill>
                  <a:schemeClr val="tx1"/>
                </a:solidFill>
                <a:latin typeface="Arial" panose="020B0604020202020204" pitchFamily="34" charset="0"/>
                <a:cs typeface="Arial" panose="020B0604020202020204" pitchFamily="34" charset="0"/>
              </a:defRPr>
            </a:lvl1pPr>
            <a:lvl2pPr marL="257175" indent="0">
              <a:buFontTx/>
              <a:buNone/>
              <a:defRPr sz="450">
                <a:latin typeface="Century Gothic" pitchFamily="34" charset="0"/>
              </a:defRPr>
            </a:lvl2pPr>
            <a:lvl3pPr marL="514350" indent="0">
              <a:buFontTx/>
              <a:buNone/>
              <a:defRPr sz="450">
                <a:latin typeface="Century Gothic" pitchFamily="34" charset="0"/>
              </a:defRPr>
            </a:lvl3pPr>
            <a:lvl4pPr marL="771525" indent="0">
              <a:buFontTx/>
              <a:buNone/>
              <a:defRPr sz="450">
                <a:latin typeface="Century Gothic" pitchFamily="34" charset="0"/>
              </a:defRPr>
            </a:lvl4pPr>
            <a:lvl5pPr marL="1028700" indent="0">
              <a:buFontTx/>
              <a:buNone/>
              <a:defRPr sz="450">
                <a:latin typeface="Century Gothic" pitchFamily="34" charset="0"/>
              </a:defRPr>
            </a:lvl5pPr>
          </a:lstStyle>
          <a:p>
            <a:pPr lvl="0"/>
            <a:r>
              <a:rPr lang="en-US" dirty="0"/>
              <a:t>Click to enter presentation title</a:t>
            </a:r>
          </a:p>
        </p:txBody>
      </p:sp>
      <p:pic>
        <p:nvPicPr>
          <p:cNvPr id="4" name="Picture 3" descr="A logo with a hand holding scales&#10;&#10;Description automatically generated">
            <a:extLst>
              <a:ext uri="{FF2B5EF4-FFF2-40B4-BE49-F238E27FC236}">
                <a16:creationId xmlns:a16="http://schemas.microsoft.com/office/drawing/2014/main" id="{3A8EAD8D-712D-D981-BA85-0067856767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52" y="263262"/>
            <a:ext cx="972666" cy="972666"/>
          </a:xfrm>
          <a:prstGeom prst="rect">
            <a:avLst/>
          </a:prstGeom>
        </p:spPr>
      </p:pic>
      <p:pic>
        <p:nvPicPr>
          <p:cNvPr id="6" name="Picture 5">
            <a:extLst>
              <a:ext uri="{FF2B5EF4-FFF2-40B4-BE49-F238E27FC236}">
                <a16:creationId xmlns:a16="http://schemas.microsoft.com/office/drawing/2014/main" id="{8905E583-EFE0-C24E-8517-CF8A37D4CEBC}"/>
              </a:ext>
            </a:extLst>
          </p:cNvPr>
          <p:cNvPicPr>
            <a:picLocks noChangeAspect="1"/>
          </p:cNvPicPr>
          <p:nvPr userDrawn="1"/>
        </p:nvPicPr>
        <p:blipFill>
          <a:blip r:embed="rId3"/>
          <a:stretch>
            <a:fillRect/>
          </a:stretch>
        </p:blipFill>
        <p:spPr>
          <a:xfrm>
            <a:off x="1569177" y="258645"/>
            <a:ext cx="972666" cy="975866"/>
          </a:xfrm>
          <a:prstGeom prst="rect">
            <a:avLst/>
          </a:prstGeom>
        </p:spPr>
      </p:pic>
    </p:spTree>
    <p:extLst>
      <p:ext uri="{BB962C8B-B14F-4D97-AF65-F5344CB8AC3E}">
        <p14:creationId xmlns:p14="http://schemas.microsoft.com/office/powerpoint/2010/main" val="24255455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a:xfrm>
            <a:off x="5" y="6"/>
            <a:ext cx="12191999" cy="1581665"/>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EA4DD74E-6C13-4966-B54A-E14BD5D26BF5}"/>
              </a:ext>
            </a:extLst>
          </p:cNvPr>
          <p:cNvSpPr/>
          <p:nvPr userDrawn="1"/>
        </p:nvSpPr>
        <p:spPr>
          <a:xfrm>
            <a:off x="5" y="6416842"/>
            <a:ext cx="12191999" cy="132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9" name="Title 1">
            <a:extLst>
              <a:ext uri="{FF2B5EF4-FFF2-40B4-BE49-F238E27FC236}">
                <a16:creationId xmlns:a16="http://schemas.microsoft.com/office/drawing/2014/main" id="{679DEB20-0CA2-4234-9392-56B47322406A}"/>
              </a:ext>
            </a:extLst>
          </p:cNvPr>
          <p:cNvSpPr>
            <a:spLocks noGrp="1"/>
          </p:cNvSpPr>
          <p:nvPr>
            <p:ph type="title" hasCustomPrompt="1"/>
          </p:nvPr>
        </p:nvSpPr>
        <p:spPr>
          <a:xfrm>
            <a:off x="3239285" y="404874"/>
            <a:ext cx="8559425" cy="821289"/>
          </a:xfrm>
          <a:prstGeom prst="rect">
            <a:avLst/>
          </a:prstGeom>
        </p:spPr>
        <p:txBody>
          <a:bodyPr>
            <a:noAutofit/>
          </a:bodyPr>
          <a:lstStyle>
            <a:lvl1pPr algn="l">
              <a:defRPr sz="2800" b="1">
                <a:solidFill>
                  <a:schemeClr val="bg1"/>
                </a:solidFill>
                <a:effectLst/>
                <a:latin typeface="Arial" panose="020B0604020202020204" pitchFamily="34" charset="0"/>
                <a:cs typeface="Arial" panose="020B0604020202020204" pitchFamily="34" charset="0"/>
              </a:defRPr>
            </a:lvl1pPr>
          </a:lstStyle>
          <a:p>
            <a:r>
              <a:rPr lang="en-US" dirty="0"/>
              <a:t>Click to edit title</a:t>
            </a:r>
          </a:p>
        </p:txBody>
      </p:sp>
      <p:sp>
        <p:nvSpPr>
          <p:cNvPr id="20" name="Slide Number Placeholder 5">
            <a:extLst>
              <a:ext uri="{FF2B5EF4-FFF2-40B4-BE49-F238E27FC236}">
                <a16:creationId xmlns:a16="http://schemas.microsoft.com/office/drawing/2014/main" id="{6FA5957F-DFC9-45A3-BB2D-2B1F7C9CD068}"/>
              </a:ext>
            </a:extLst>
          </p:cNvPr>
          <p:cNvSpPr>
            <a:spLocks noGrp="1"/>
          </p:cNvSpPr>
          <p:nvPr>
            <p:ph type="sldNum" sz="quarter" idx="10"/>
          </p:nvPr>
        </p:nvSpPr>
        <p:spPr>
          <a:xfrm>
            <a:off x="10427109" y="6563841"/>
            <a:ext cx="1371600" cy="152400"/>
          </a:xfrm>
          <a:prstGeom prst="rect">
            <a:avLst/>
          </a:prstGeom>
        </p:spPr>
        <p:txBody>
          <a:bodyPr/>
          <a:lstStyle>
            <a:lvl1pPr algn="r" fontAlgn="auto">
              <a:spcBef>
                <a:spcPts val="0"/>
              </a:spcBef>
              <a:spcAft>
                <a:spcPts val="0"/>
              </a:spcAft>
              <a:defRPr sz="675" b="1">
                <a:solidFill>
                  <a:schemeClr val="tx1"/>
                </a:solidFill>
                <a:latin typeface="Arial" panose="020B0604020202020204" pitchFamily="34" charset="0"/>
                <a:cs typeface="Arial" panose="020B0604020202020204" pitchFamily="34" charset="0"/>
              </a:defRPr>
            </a:lvl1pPr>
          </a:lstStyle>
          <a:p>
            <a:pPr defTabSz="685800">
              <a:defRPr/>
            </a:pPr>
            <a:fld id="{C3886494-1DC5-452A-B5B1-81BE50248BEE}" type="slidenum">
              <a:rPr lang="en-US" smtClean="0">
                <a:solidFill>
                  <a:prstClr val="black"/>
                </a:solidFill>
              </a:rPr>
              <a:pPr defTabSz="685800">
                <a:defRPr/>
              </a:pPr>
              <a:t>‹#›</a:t>
            </a:fld>
            <a:endParaRPr lang="en-US" dirty="0">
              <a:solidFill>
                <a:prstClr val="black"/>
              </a:solidFill>
            </a:endParaRPr>
          </a:p>
        </p:txBody>
      </p:sp>
      <p:sp>
        <p:nvSpPr>
          <p:cNvPr id="9" name="Text Placeholder 5">
            <a:extLst>
              <a:ext uri="{FF2B5EF4-FFF2-40B4-BE49-F238E27FC236}">
                <a16:creationId xmlns:a16="http://schemas.microsoft.com/office/drawing/2014/main" id="{E9A225D7-C20B-4B14-B1EE-8DD5D85BCB6A}"/>
              </a:ext>
            </a:extLst>
          </p:cNvPr>
          <p:cNvSpPr>
            <a:spLocks noGrp="1"/>
          </p:cNvSpPr>
          <p:nvPr>
            <p:ph type="body" sz="quarter" idx="11" hasCustomPrompt="1"/>
          </p:nvPr>
        </p:nvSpPr>
        <p:spPr>
          <a:xfrm>
            <a:off x="134936" y="6563841"/>
            <a:ext cx="5961064" cy="294164"/>
          </a:xfrm>
          <a:prstGeom prst="rect">
            <a:avLst/>
          </a:prstGeom>
        </p:spPr>
        <p:txBody>
          <a:bodyPr/>
          <a:lstStyle>
            <a:lvl1pPr marL="0" indent="0">
              <a:buFontTx/>
              <a:buNone/>
              <a:defRPr sz="900" baseline="0">
                <a:solidFill>
                  <a:schemeClr val="tx1"/>
                </a:solidFill>
                <a:latin typeface="Arial" panose="020B0604020202020204" pitchFamily="34" charset="0"/>
                <a:cs typeface="Arial" panose="020B0604020202020204" pitchFamily="34" charset="0"/>
              </a:defRPr>
            </a:lvl1pPr>
            <a:lvl2pPr marL="257175" indent="0">
              <a:buFontTx/>
              <a:buNone/>
              <a:defRPr sz="450">
                <a:latin typeface="Century Gothic" pitchFamily="34" charset="0"/>
              </a:defRPr>
            </a:lvl2pPr>
            <a:lvl3pPr marL="514350" indent="0">
              <a:buFontTx/>
              <a:buNone/>
              <a:defRPr sz="450">
                <a:latin typeface="Century Gothic" pitchFamily="34" charset="0"/>
              </a:defRPr>
            </a:lvl3pPr>
            <a:lvl4pPr marL="771525" indent="0">
              <a:buFontTx/>
              <a:buNone/>
              <a:defRPr sz="450">
                <a:latin typeface="Century Gothic" pitchFamily="34" charset="0"/>
              </a:defRPr>
            </a:lvl4pPr>
            <a:lvl5pPr marL="1028700" indent="0">
              <a:buFontTx/>
              <a:buNone/>
              <a:defRPr sz="450">
                <a:latin typeface="Century Gothic" pitchFamily="34" charset="0"/>
              </a:defRPr>
            </a:lvl5pPr>
          </a:lstStyle>
          <a:p>
            <a:pPr lvl="0"/>
            <a:r>
              <a:rPr lang="en-US" dirty="0"/>
              <a:t>Click to enter presentation title</a:t>
            </a:r>
          </a:p>
        </p:txBody>
      </p:sp>
      <p:pic>
        <p:nvPicPr>
          <p:cNvPr id="2" name="Picture 1" descr="A logo with a hand holding scales&#10;&#10;Description automatically generated">
            <a:extLst>
              <a:ext uri="{FF2B5EF4-FFF2-40B4-BE49-F238E27FC236}">
                <a16:creationId xmlns:a16="http://schemas.microsoft.com/office/drawing/2014/main" id="{BC79B8ED-EFCF-2737-7B71-6048089FD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52" y="263262"/>
            <a:ext cx="972666" cy="972666"/>
          </a:xfrm>
          <a:prstGeom prst="rect">
            <a:avLst/>
          </a:prstGeom>
        </p:spPr>
      </p:pic>
      <p:pic>
        <p:nvPicPr>
          <p:cNvPr id="4" name="Picture 3">
            <a:extLst>
              <a:ext uri="{FF2B5EF4-FFF2-40B4-BE49-F238E27FC236}">
                <a16:creationId xmlns:a16="http://schemas.microsoft.com/office/drawing/2014/main" id="{7642256C-40D7-979C-1384-C736F379E312}"/>
              </a:ext>
            </a:extLst>
          </p:cNvPr>
          <p:cNvPicPr>
            <a:picLocks noChangeAspect="1"/>
          </p:cNvPicPr>
          <p:nvPr userDrawn="1"/>
        </p:nvPicPr>
        <p:blipFill>
          <a:blip r:embed="rId3"/>
          <a:stretch>
            <a:fillRect/>
          </a:stretch>
        </p:blipFill>
        <p:spPr>
          <a:xfrm>
            <a:off x="1579116" y="258645"/>
            <a:ext cx="972666" cy="975866"/>
          </a:xfrm>
          <a:prstGeom prst="rect">
            <a:avLst/>
          </a:prstGeom>
        </p:spPr>
      </p:pic>
    </p:spTree>
    <p:extLst>
      <p:ext uri="{BB962C8B-B14F-4D97-AF65-F5344CB8AC3E}">
        <p14:creationId xmlns:p14="http://schemas.microsoft.com/office/powerpoint/2010/main" val="265676051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9" name="Rectangle 8"/>
          <p:cNvSpPr/>
          <p:nvPr userDrawn="1"/>
        </p:nvSpPr>
        <p:spPr>
          <a:xfrm>
            <a:off x="5" y="6"/>
            <a:ext cx="12191999" cy="1581665"/>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p:cNvSpPr>
            <a:spLocks noGrp="1"/>
          </p:cNvSpPr>
          <p:nvPr>
            <p:ph idx="1" hasCustomPrompt="1"/>
          </p:nvPr>
        </p:nvSpPr>
        <p:spPr>
          <a:xfrm>
            <a:off x="609600" y="1828800"/>
            <a:ext cx="10972800" cy="4572000"/>
          </a:xfrm>
          <a:prstGeom prst="rect">
            <a:avLst/>
          </a:prstGeom>
        </p:spPr>
        <p:txBody>
          <a:bodyPr/>
          <a:lstStyle>
            <a:lvl1pPr>
              <a:spcAft>
                <a:spcPts val="0"/>
              </a:spcAft>
              <a:buFont typeface="Arial" pitchFamily="34" charset="0"/>
              <a:buChar char="•"/>
              <a:defRPr sz="1575">
                <a:solidFill>
                  <a:schemeClr val="tx1"/>
                </a:solidFill>
                <a:latin typeface="Century Gothic" panose="020B0502020202020204" pitchFamily="34" charset="0"/>
                <a:cs typeface="Arial" panose="020B0604020202020204" pitchFamily="34" charset="0"/>
              </a:defRPr>
            </a:lvl1pPr>
            <a:lvl2pPr>
              <a:buFont typeface="Arial" pitchFamily="34" charset="0"/>
              <a:buChar char="•"/>
              <a:defRPr sz="1350">
                <a:solidFill>
                  <a:schemeClr val="tx1"/>
                </a:solidFill>
                <a:latin typeface="Century Gothic" panose="020B0502020202020204" pitchFamily="34" charset="0"/>
                <a:cs typeface="Arial" panose="020B0604020202020204" pitchFamily="34" charset="0"/>
              </a:defRPr>
            </a:lvl2pPr>
            <a:lvl3pPr>
              <a:buFont typeface="Arial" pitchFamily="34" charset="0"/>
              <a:buChar char="•"/>
              <a:defRPr sz="1125">
                <a:solidFill>
                  <a:schemeClr val="tx1"/>
                </a:solidFill>
                <a:latin typeface="Century Gothic" panose="020B0502020202020204" pitchFamily="34" charset="0"/>
                <a:cs typeface="Arial" panose="020B0604020202020204" pitchFamily="34" charset="0"/>
              </a:defRPr>
            </a:lvl3pPr>
            <a:lvl4pPr>
              <a:buFont typeface="Arial" pitchFamily="34" charset="0"/>
              <a:buChar char="•"/>
              <a:defRPr sz="1013">
                <a:solidFill>
                  <a:schemeClr val="tx1"/>
                </a:solidFill>
                <a:latin typeface="Century Gothic" panose="020B0502020202020204" pitchFamily="34" charset="0"/>
                <a:cs typeface="Arial" panose="020B0604020202020204" pitchFamily="34" charset="0"/>
              </a:defRPr>
            </a:lvl4pPr>
            <a:lvl5pPr>
              <a:buFont typeface="Arial" pitchFamily="34" charset="0"/>
              <a:buChar char="•"/>
              <a:defRPr sz="1013">
                <a:solidFill>
                  <a:schemeClr val="tx1"/>
                </a:solidFill>
                <a:latin typeface="Century Gothic" panose="020B0502020202020204" pitchFamily="34" charset="0"/>
                <a:cs typeface="Arial" panose="020B0604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0384D1C-36C9-4294-8547-7343F769C94E}"/>
              </a:ext>
            </a:extLst>
          </p:cNvPr>
          <p:cNvSpPr/>
          <p:nvPr userDrawn="1"/>
        </p:nvSpPr>
        <p:spPr>
          <a:xfrm>
            <a:off x="5" y="6416842"/>
            <a:ext cx="12191999" cy="1328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8" name="Slide Number Placeholder 5">
            <a:extLst>
              <a:ext uri="{FF2B5EF4-FFF2-40B4-BE49-F238E27FC236}">
                <a16:creationId xmlns:a16="http://schemas.microsoft.com/office/drawing/2014/main" id="{9D19AAD7-9813-40D1-9BFE-4347AF04E51D}"/>
              </a:ext>
            </a:extLst>
          </p:cNvPr>
          <p:cNvSpPr>
            <a:spLocks noGrp="1"/>
          </p:cNvSpPr>
          <p:nvPr>
            <p:ph type="sldNum" sz="quarter" idx="10"/>
          </p:nvPr>
        </p:nvSpPr>
        <p:spPr>
          <a:xfrm>
            <a:off x="10427109" y="6563841"/>
            <a:ext cx="1371600" cy="152400"/>
          </a:xfrm>
          <a:prstGeom prst="rect">
            <a:avLst/>
          </a:prstGeom>
        </p:spPr>
        <p:txBody>
          <a:bodyPr/>
          <a:lstStyle>
            <a:lvl1pPr algn="r" fontAlgn="auto">
              <a:spcBef>
                <a:spcPts val="0"/>
              </a:spcBef>
              <a:spcAft>
                <a:spcPts val="0"/>
              </a:spcAft>
              <a:defRPr sz="675" b="1">
                <a:solidFill>
                  <a:schemeClr val="tx1"/>
                </a:solidFill>
                <a:latin typeface="Arial" panose="020B0604020202020204" pitchFamily="34" charset="0"/>
                <a:cs typeface="Arial" panose="020B0604020202020204" pitchFamily="34" charset="0"/>
              </a:defRPr>
            </a:lvl1pPr>
          </a:lstStyle>
          <a:p>
            <a:pPr defTabSz="685800">
              <a:defRPr/>
            </a:pPr>
            <a:fld id="{C3886494-1DC5-452A-B5B1-81BE50248BEE}" type="slidenum">
              <a:rPr lang="en-US" smtClean="0">
                <a:solidFill>
                  <a:prstClr val="black"/>
                </a:solidFill>
              </a:rPr>
              <a:pPr defTabSz="685800">
                <a:defRPr/>
              </a:pPr>
              <a:t>‹#›</a:t>
            </a:fld>
            <a:endParaRPr lang="en-US" dirty="0">
              <a:solidFill>
                <a:prstClr val="black"/>
              </a:solidFill>
            </a:endParaRPr>
          </a:p>
        </p:txBody>
      </p:sp>
      <p:sp>
        <p:nvSpPr>
          <p:cNvPr id="10" name="Text Placeholder 5">
            <a:extLst>
              <a:ext uri="{FF2B5EF4-FFF2-40B4-BE49-F238E27FC236}">
                <a16:creationId xmlns:a16="http://schemas.microsoft.com/office/drawing/2014/main" id="{CFEE743F-64A6-48FD-9463-5A52B24E8D3B}"/>
              </a:ext>
            </a:extLst>
          </p:cNvPr>
          <p:cNvSpPr>
            <a:spLocks noGrp="1"/>
          </p:cNvSpPr>
          <p:nvPr>
            <p:ph type="body" sz="quarter" idx="11" hasCustomPrompt="1"/>
          </p:nvPr>
        </p:nvSpPr>
        <p:spPr>
          <a:xfrm>
            <a:off x="134936" y="6594738"/>
            <a:ext cx="5961064" cy="263267"/>
          </a:xfrm>
          <a:prstGeom prst="rect">
            <a:avLst/>
          </a:prstGeom>
        </p:spPr>
        <p:txBody>
          <a:bodyPr/>
          <a:lstStyle>
            <a:lvl1pPr marL="0" indent="0">
              <a:buFontTx/>
              <a:buNone/>
              <a:defRPr sz="900" baseline="0">
                <a:solidFill>
                  <a:schemeClr val="tx1"/>
                </a:solidFill>
                <a:latin typeface="Arial" panose="020B0604020202020204" pitchFamily="34" charset="0"/>
                <a:cs typeface="Arial" panose="020B0604020202020204" pitchFamily="34" charset="0"/>
              </a:defRPr>
            </a:lvl1pPr>
            <a:lvl2pPr marL="257175" indent="0">
              <a:buFontTx/>
              <a:buNone/>
              <a:defRPr sz="450">
                <a:latin typeface="Century Gothic" pitchFamily="34" charset="0"/>
              </a:defRPr>
            </a:lvl2pPr>
            <a:lvl3pPr marL="514350" indent="0">
              <a:buFontTx/>
              <a:buNone/>
              <a:defRPr sz="450">
                <a:latin typeface="Century Gothic" pitchFamily="34" charset="0"/>
              </a:defRPr>
            </a:lvl3pPr>
            <a:lvl4pPr marL="771525" indent="0">
              <a:buFontTx/>
              <a:buNone/>
              <a:defRPr sz="450">
                <a:latin typeface="Century Gothic" pitchFamily="34" charset="0"/>
              </a:defRPr>
            </a:lvl4pPr>
            <a:lvl5pPr marL="1028700" indent="0">
              <a:buFontTx/>
              <a:buNone/>
              <a:defRPr sz="450">
                <a:latin typeface="Century Gothic" pitchFamily="34" charset="0"/>
              </a:defRPr>
            </a:lvl5pPr>
          </a:lstStyle>
          <a:p>
            <a:pPr lvl="0"/>
            <a:r>
              <a:rPr lang="en-US" dirty="0"/>
              <a:t>Click to enter presentation title</a:t>
            </a:r>
          </a:p>
        </p:txBody>
      </p:sp>
      <p:pic>
        <p:nvPicPr>
          <p:cNvPr id="2" name="Picture 1" descr="A logo with a hand holding scales&#10;&#10;Description automatically generated">
            <a:extLst>
              <a:ext uri="{FF2B5EF4-FFF2-40B4-BE49-F238E27FC236}">
                <a16:creationId xmlns:a16="http://schemas.microsoft.com/office/drawing/2014/main" id="{99F8527B-EA70-8692-3DFC-EE3221E0E4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52" y="263262"/>
            <a:ext cx="972666" cy="972666"/>
          </a:xfrm>
          <a:prstGeom prst="rect">
            <a:avLst/>
          </a:prstGeom>
        </p:spPr>
      </p:pic>
      <p:pic>
        <p:nvPicPr>
          <p:cNvPr id="4" name="Picture 3">
            <a:extLst>
              <a:ext uri="{FF2B5EF4-FFF2-40B4-BE49-F238E27FC236}">
                <a16:creationId xmlns:a16="http://schemas.microsoft.com/office/drawing/2014/main" id="{BBC26C64-C5EA-E6B6-FD6F-D4C1DACA42C0}"/>
              </a:ext>
            </a:extLst>
          </p:cNvPr>
          <p:cNvPicPr>
            <a:picLocks noChangeAspect="1"/>
          </p:cNvPicPr>
          <p:nvPr userDrawn="1"/>
        </p:nvPicPr>
        <p:blipFill>
          <a:blip r:embed="rId3"/>
          <a:stretch>
            <a:fillRect/>
          </a:stretch>
        </p:blipFill>
        <p:spPr>
          <a:xfrm>
            <a:off x="1579116" y="258645"/>
            <a:ext cx="972666" cy="975866"/>
          </a:xfrm>
          <a:prstGeom prst="rect">
            <a:avLst/>
          </a:prstGeom>
        </p:spPr>
      </p:pic>
    </p:spTree>
    <p:extLst>
      <p:ext uri="{BB962C8B-B14F-4D97-AF65-F5344CB8AC3E}">
        <p14:creationId xmlns:p14="http://schemas.microsoft.com/office/powerpoint/2010/main" val="78531953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1" descr="bkg.png"/>
          <p:cNvPicPr>
            <a:picLocks noChangeAspect="1"/>
          </p:cNvPicPr>
          <p:nvPr userDrawn="1"/>
        </p:nvPicPr>
        <p:blipFill>
          <a:blip r:embed="rId2" cstate="print"/>
          <a:srcRect/>
          <a:stretch>
            <a:fillRect/>
          </a:stretch>
        </p:blipFill>
        <p:spPr bwMode="auto">
          <a:xfrm>
            <a:off x="4239" y="0"/>
            <a:ext cx="10092261" cy="6858000"/>
          </a:xfrm>
          <a:prstGeom prst="rect">
            <a:avLst/>
          </a:prstGeom>
          <a:noFill/>
          <a:ln w="9525">
            <a:noFill/>
            <a:miter lim="800000"/>
            <a:headEnd/>
            <a:tailEnd/>
          </a:ln>
        </p:spPr>
      </p:pic>
      <p:sp>
        <p:nvSpPr>
          <p:cNvPr id="10" name="Title 1"/>
          <p:cNvSpPr>
            <a:spLocks noGrp="1"/>
          </p:cNvSpPr>
          <p:nvPr>
            <p:ph type="title" hasCustomPrompt="1"/>
          </p:nvPr>
        </p:nvSpPr>
        <p:spPr>
          <a:xfrm>
            <a:off x="0" y="3160646"/>
            <a:ext cx="12192000" cy="821289"/>
          </a:xfrm>
          <a:prstGeom prst="rect">
            <a:avLst/>
          </a:prstGeom>
        </p:spPr>
        <p:txBody>
          <a:bodyPr>
            <a:noAutofit/>
          </a:bodyPr>
          <a:lstStyle>
            <a:lvl1pPr algn="ctr">
              <a:defRPr sz="2700" baseline="0">
                <a:solidFill>
                  <a:schemeClr val="tx1"/>
                </a:solidFill>
                <a:effectLst/>
                <a:latin typeface="Century Gothic" pitchFamily="34" charset="0"/>
              </a:defRPr>
            </a:lvl1pPr>
          </a:lstStyle>
          <a:p>
            <a:r>
              <a:rPr lang="en-US" dirty="0"/>
              <a:t>Click to enter presentation title</a:t>
            </a:r>
          </a:p>
        </p:txBody>
      </p:sp>
      <p:sp>
        <p:nvSpPr>
          <p:cNvPr id="6" name="Text Placeholder 5"/>
          <p:cNvSpPr>
            <a:spLocks noGrp="1"/>
          </p:cNvSpPr>
          <p:nvPr>
            <p:ph type="body" sz="quarter" idx="10" hasCustomPrompt="1"/>
          </p:nvPr>
        </p:nvSpPr>
        <p:spPr>
          <a:xfrm>
            <a:off x="179915" y="6516689"/>
            <a:ext cx="3312584" cy="214312"/>
          </a:xfrm>
          <a:prstGeom prst="rect">
            <a:avLst/>
          </a:prstGeom>
        </p:spPr>
        <p:txBody>
          <a:bodyPr/>
          <a:lstStyle>
            <a:lvl1pPr marL="0" indent="0">
              <a:buFontTx/>
              <a:buNone/>
              <a:defRPr sz="450" baseline="0">
                <a:solidFill>
                  <a:schemeClr val="tx2">
                    <a:lumMod val="75000"/>
                  </a:schemeClr>
                </a:solidFill>
                <a:latin typeface="Century Gothic" pitchFamily="34" charset="0"/>
              </a:defRPr>
            </a:lvl1pPr>
            <a:lvl2pPr marL="257175" indent="0">
              <a:buFontTx/>
              <a:buNone/>
              <a:defRPr sz="450">
                <a:latin typeface="Century Gothic" pitchFamily="34" charset="0"/>
              </a:defRPr>
            </a:lvl2pPr>
            <a:lvl3pPr marL="514350" indent="0">
              <a:buFontTx/>
              <a:buNone/>
              <a:defRPr sz="450">
                <a:latin typeface="Century Gothic" pitchFamily="34" charset="0"/>
              </a:defRPr>
            </a:lvl3pPr>
            <a:lvl4pPr marL="771525" indent="0">
              <a:buFontTx/>
              <a:buNone/>
              <a:defRPr sz="450">
                <a:latin typeface="Century Gothic" pitchFamily="34" charset="0"/>
              </a:defRPr>
            </a:lvl4pPr>
            <a:lvl5pPr marL="1028700" indent="0">
              <a:buFontTx/>
              <a:buNone/>
              <a:defRPr sz="450">
                <a:latin typeface="Century Gothic" pitchFamily="34" charset="0"/>
              </a:defRPr>
            </a:lvl5pPr>
          </a:lstStyle>
          <a:p>
            <a:pPr lvl="0"/>
            <a:r>
              <a:rPr lang="en-US" dirty="0"/>
              <a:t>Click to enter presentation title</a:t>
            </a:r>
          </a:p>
        </p:txBody>
      </p:sp>
      <p:sp>
        <p:nvSpPr>
          <p:cNvPr id="9" name="Text Placeholder 8"/>
          <p:cNvSpPr>
            <a:spLocks noGrp="1"/>
          </p:cNvSpPr>
          <p:nvPr>
            <p:ph type="body" sz="quarter" idx="11" hasCustomPrompt="1"/>
          </p:nvPr>
        </p:nvSpPr>
        <p:spPr>
          <a:xfrm>
            <a:off x="8178804" y="6510338"/>
            <a:ext cx="3826933" cy="220662"/>
          </a:xfrm>
          <a:prstGeom prst="rect">
            <a:avLst/>
          </a:prstGeom>
        </p:spPr>
        <p:txBody>
          <a:bodyPr/>
          <a:lstStyle>
            <a:lvl1pPr marL="0" indent="0" algn="r">
              <a:buFontTx/>
              <a:buNone/>
              <a:defRPr sz="450">
                <a:solidFill>
                  <a:schemeClr val="tx2">
                    <a:lumMod val="75000"/>
                  </a:schemeClr>
                </a:solidFill>
                <a:latin typeface="Century Gothic" pitchFamily="34" charset="0"/>
              </a:defRPr>
            </a:lvl1pPr>
            <a:lvl2pPr marL="257175" indent="0" algn="r">
              <a:buFontTx/>
              <a:buNone/>
              <a:defRPr sz="450">
                <a:solidFill>
                  <a:schemeClr val="tx2">
                    <a:lumMod val="75000"/>
                  </a:schemeClr>
                </a:solidFill>
                <a:latin typeface="Century Gothic" pitchFamily="34" charset="0"/>
              </a:defRPr>
            </a:lvl2pPr>
            <a:lvl3pPr marL="514350" indent="0" algn="r">
              <a:buFontTx/>
              <a:buNone/>
              <a:defRPr sz="450">
                <a:solidFill>
                  <a:schemeClr val="tx2">
                    <a:lumMod val="75000"/>
                  </a:schemeClr>
                </a:solidFill>
                <a:latin typeface="Century Gothic" pitchFamily="34" charset="0"/>
              </a:defRPr>
            </a:lvl3pPr>
            <a:lvl4pPr marL="771525" indent="0" algn="r">
              <a:buFontTx/>
              <a:buNone/>
              <a:defRPr sz="450">
                <a:solidFill>
                  <a:schemeClr val="tx2">
                    <a:lumMod val="75000"/>
                  </a:schemeClr>
                </a:solidFill>
                <a:latin typeface="Century Gothic" pitchFamily="34" charset="0"/>
              </a:defRPr>
            </a:lvl4pPr>
            <a:lvl5pPr marL="1028700" indent="0" algn="r">
              <a:buFontTx/>
              <a:buNone/>
              <a:defRPr sz="450">
                <a:solidFill>
                  <a:schemeClr val="tx2">
                    <a:lumMod val="75000"/>
                  </a:schemeClr>
                </a:solidFill>
                <a:latin typeface="Century Gothic" pitchFamily="34" charset="0"/>
              </a:defRPr>
            </a:lvl5pPr>
          </a:lstStyle>
          <a:p>
            <a:pPr lvl="0"/>
            <a:r>
              <a:rPr lang="en-US" dirty="0"/>
              <a:t>Click to insert presentation date</a:t>
            </a:r>
          </a:p>
        </p:txBody>
      </p:sp>
    </p:spTree>
    <p:extLst>
      <p:ext uri="{BB962C8B-B14F-4D97-AF65-F5344CB8AC3E}">
        <p14:creationId xmlns:p14="http://schemas.microsoft.com/office/powerpoint/2010/main" val="14032724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783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p:fade/>
  </p:transition>
  <p:txStyles>
    <p:titleStyle>
      <a:lvl1pPr algn="ctr" rtl="0" eaLnBrk="0" fontAlgn="base" hangingPunct="0">
        <a:spcBef>
          <a:spcPct val="0"/>
        </a:spcBef>
        <a:spcAft>
          <a:spcPct val="0"/>
        </a:spcAft>
        <a:defRPr sz="4400" kern="1200">
          <a:solidFill>
            <a:srgbClr val="17375E"/>
          </a:solidFill>
          <a:latin typeface="Century Gothic" pitchFamily="34" charset="0"/>
          <a:ea typeface="+mj-ea"/>
          <a:cs typeface="+mj-cs"/>
        </a:defRPr>
      </a:lvl1pPr>
      <a:lvl2pPr algn="ctr" rtl="0" eaLnBrk="0" fontAlgn="base" hangingPunct="0">
        <a:spcBef>
          <a:spcPct val="0"/>
        </a:spcBef>
        <a:spcAft>
          <a:spcPct val="0"/>
        </a:spcAft>
        <a:defRPr sz="4400">
          <a:solidFill>
            <a:srgbClr val="17375E"/>
          </a:solidFill>
          <a:latin typeface="Century Gothic" pitchFamily="34" charset="0"/>
        </a:defRPr>
      </a:lvl2pPr>
      <a:lvl3pPr algn="ctr" rtl="0" eaLnBrk="0" fontAlgn="base" hangingPunct="0">
        <a:spcBef>
          <a:spcPct val="0"/>
        </a:spcBef>
        <a:spcAft>
          <a:spcPct val="0"/>
        </a:spcAft>
        <a:defRPr sz="4400">
          <a:solidFill>
            <a:srgbClr val="17375E"/>
          </a:solidFill>
          <a:latin typeface="Century Gothic" pitchFamily="34" charset="0"/>
        </a:defRPr>
      </a:lvl3pPr>
      <a:lvl4pPr algn="ctr" rtl="0" eaLnBrk="0" fontAlgn="base" hangingPunct="0">
        <a:spcBef>
          <a:spcPct val="0"/>
        </a:spcBef>
        <a:spcAft>
          <a:spcPct val="0"/>
        </a:spcAft>
        <a:defRPr sz="4400">
          <a:solidFill>
            <a:srgbClr val="17375E"/>
          </a:solidFill>
          <a:latin typeface="Century Gothic" pitchFamily="34" charset="0"/>
        </a:defRPr>
      </a:lvl4pPr>
      <a:lvl5pPr algn="ctr" rtl="0" eaLnBrk="0" fontAlgn="base" hangingPunct="0">
        <a:spcBef>
          <a:spcPct val="0"/>
        </a:spcBef>
        <a:spcAft>
          <a:spcPct val="0"/>
        </a:spcAft>
        <a:defRPr sz="4400">
          <a:solidFill>
            <a:srgbClr val="17375E"/>
          </a:solidFill>
          <a:latin typeface="Century Gothic" pitchFamily="34" charset="0"/>
        </a:defRPr>
      </a:lvl5pPr>
      <a:lvl6pPr marL="457200" algn="ctr" rtl="0" fontAlgn="base">
        <a:spcBef>
          <a:spcPct val="0"/>
        </a:spcBef>
        <a:spcAft>
          <a:spcPct val="0"/>
        </a:spcAft>
        <a:defRPr sz="4400">
          <a:solidFill>
            <a:srgbClr val="17375E"/>
          </a:solidFill>
          <a:latin typeface="Century Gothic" pitchFamily="34" charset="0"/>
        </a:defRPr>
      </a:lvl6pPr>
      <a:lvl7pPr marL="914400" algn="ctr" rtl="0" fontAlgn="base">
        <a:spcBef>
          <a:spcPct val="0"/>
        </a:spcBef>
        <a:spcAft>
          <a:spcPct val="0"/>
        </a:spcAft>
        <a:defRPr sz="4400">
          <a:solidFill>
            <a:srgbClr val="17375E"/>
          </a:solidFill>
          <a:latin typeface="Century Gothic" pitchFamily="34" charset="0"/>
        </a:defRPr>
      </a:lvl7pPr>
      <a:lvl8pPr marL="1371600" algn="ctr" rtl="0" fontAlgn="base">
        <a:spcBef>
          <a:spcPct val="0"/>
        </a:spcBef>
        <a:spcAft>
          <a:spcPct val="0"/>
        </a:spcAft>
        <a:defRPr sz="4400">
          <a:solidFill>
            <a:srgbClr val="17375E"/>
          </a:solidFill>
          <a:latin typeface="Century Gothic" pitchFamily="34" charset="0"/>
        </a:defRPr>
      </a:lvl8pPr>
      <a:lvl9pPr marL="1828800" algn="ctr" rtl="0" fontAlgn="base">
        <a:spcBef>
          <a:spcPct val="0"/>
        </a:spcBef>
        <a:spcAft>
          <a:spcPct val="0"/>
        </a:spcAft>
        <a:defRPr sz="4400">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396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ransition>
    <p:fade/>
  </p:transition>
  <p:hf hdr="0" dt="0"/>
  <p:txStyles>
    <p:titleStyle>
      <a:lvl1pPr algn="ctr" defTabSz="514350" rtl="0" eaLnBrk="1" latinLnBrk="0" hangingPunct="1">
        <a:spcBef>
          <a:spcPct val="0"/>
        </a:spcBef>
        <a:buNone/>
        <a:defRPr sz="2475" kern="1200">
          <a:solidFill>
            <a:schemeClr val="tx2">
              <a:lumMod val="75000"/>
            </a:schemeClr>
          </a:solidFill>
          <a:latin typeface="Century Gothic" pitchFamily="34" charset="0"/>
          <a:ea typeface="+mj-ea"/>
          <a:cs typeface="+mj-cs"/>
        </a:defRPr>
      </a:lvl1pPr>
    </p:titleStyle>
    <p:bodyStyle>
      <a:lvl1pPr marL="192881" indent="-192881" algn="l" defTabSz="51435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in W&amp;M Certification and Inspection</a:t>
            </a:r>
            <a:br>
              <a:rPr lang="en-US" dirty="0"/>
            </a:br>
            <a:br>
              <a:rPr lang="en-US" dirty="0"/>
            </a:br>
            <a:br>
              <a:rPr lang="en-US" dirty="0"/>
            </a:br>
            <a:br>
              <a:rPr lang="en-US" dirty="0"/>
            </a:br>
            <a:endParaRPr lang="en-US" dirty="0"/>
          </a:p>
        </p:txBody>
      </p:sp>
      <p:sp>
        <p:nvSpPr>
          <p:cNvPr id="7" name="Text Placeholder 6">
            <a:extLst>
              <a:ext uri="{FF2B5EF4-FFF2-40B4-BE49-F238E27FC236}">
                <a16:creationId xmlns:a16="http://schemas.microsoft.com/office/drawing/2014/main" id="{ED73121C-DB8C-4734-9533-A9B19955FC3C}"/>
              </a:ext>
            </a:extLst>
          </p:cNvPr>
          <p:cNvSpPr>
            <a:spLocks noGrp="1"/>
          </p:cNvSpPr>
          <p:nvPr>
            <p:ph type="body" sz="quarter" idx="4294967295"/>
          </p:nvPr>
        </p:nvSpPr>
        <p:spPr>
          <a:xfrm>
            <a:off x="10160000" y="6510338"/>
            <a:ext cx="2184400" cy="311814"/>
          </a:xfrm>
          <a:prstGeom prst="rect">
            <a:avLst/>
          </a:prstGeom>
        </p:spPr>
        <p:txBody>
          <a:bodyPr/>
          <a:lstStyle/>
          <a:p>
            <a:pPr marL="0" indent="0">
              <a:buNone/>
            </a:pPr>
            <a:r>
              <a:rPr lang="en-US" dirty="0"/>
              <a:t>August 2025</a:t>
            </a:r>
          </a:p>
        </p:txBody>
      </p:sp>
    </p:spTree>
    <p:extLst>
      <p:ext uri="{BB962C8B-B14F-4D97-AF65-F5344CB8AC3E}">
        <p14:creationId xmlns:p14="http://schemas.microsoft.com/office/powerpoint/2010/main" val="19625720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The Necessity of Software Maintenance </a:t>
            </a:r>
          </a:p>
        </p:txBody>
      </p:sp>
      <p:sp>
        <p:nvSpPr>
          <p:cNvPr id="5" name="Slide Number Placeholder 4"/>
          <p:cNvSpPr>
            <a:spLocks noGrp="1"/>
          </p:cNvSpPr>
          <p:nvPr>
            <p:ph type="sldNum" sz="quarter" idx="10"/>
          </p:nvPr>
        </p:nvSpPr>
        <p:spPr/>
        <p:txBody>
          <a:bodyPr/>
          <a:lstStyle/>
          <a:p>
            <a:fld id="{2B2B68EE-DD1E-4368-AFCE-24A50EC7BF18}" type="slidenum">
              <a:rPr lang="en-US" smtClean="0"/>
              <a:pPr/>
              <a:t>10</a:t>
            </a:fld>
            <a:endParaRPr lang="en-US" dirty="0"/>
          </a:p>
        </p:txBody>
      </p:sp>
      <p:sp>
        <p:nvSpPr>
          <p:cNvPr id="7" name="Text Placeholder 6">
            <a:extLst>
              <a:ext uri="{FF2B5EF4-FFF2-40B4-BE49-F238E27FC236}">
                <a16:creationId xmlns:a16="http://schemas.microsoft.com/office/drawing/2014/main" id="{E6DDC890-48D1-4384-A9F8-2DE7C48EEB33}"/>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563880" y="1914624"/>
            <a:ext cx="10972799" cy="4379495"/>
          </a:xfrm>
          <a:prstGeom prst="rect">
            <a:avLst/>
          </a:prstGeom>
        </p:spPr>
        <p:txBody>
          <a:bodyPr/>
          <a:lstStyle/>
          <a:p>
            <a:r>
              <a:rPr lang="en-US" sz="2800" dirty="0"/>
              <a:t>Software is much more flexible than hardware</a:t>
            </a:r>
          </a:p>
          <a:p>
            <a:r>
              <a:rPr lang="en-US" sz="2800" dirty="0"/>
              <a:t>Easy and (relatively) cheap to  modify/update</a:t>
            </a:r>
          </a:p>
          <a:p>
            <a:r>
              <a:rPr lang="en-US" sz="2800" dirty="0"/>
              <a:t>Ubiquitous networks (Ethernet, </a:t>
            </a:r>
            <a:r>
              <a:rPr lang="en-US" sz="2800" dirty="0" err="1"/>
              <a:t>WiFi</a:t>
            </a:r>
            <a:r>
              <a:rPr lang="en-US" sz="2800" dirty="0"/>
              <a:t>, cellular) make it easy to deliver these revisions</a:t>
            </a:r>
          </a:p>
          <a:p>
            <a:r>
              <a:rPr lang="en-US" sz="2800" dirty="0"/>
              <a:t>Downside - these networked devices are now a potential gateway that can be used by ill-intentioned individuals or groups to do undesirable stuff</a:t>
            </a:r>
          </a:p>
          <a:p>
            <a:r>
              <a:rPr lang="en-US" sz="2800" dirty="0"/>
              <a:t>Bottom Line – Protection is required for mission critical systems</a:t>
            </a:r>
          </a:p>
        </p:txBody>
      </p:sp>
    </p:spTree>
    <p:extLst>
      <p:ext uri="{BB962C8B-B14F-4D97-AF65-F5344CB8AC3E}">
        <p14:creationId xmlns:p14="http://schemas.microsoft.com/office/powerpoint/2010/main" val="2548305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Software Maintenance</a:t>
            </a:r>
          </a:p>
        </p:txBody>
      </p:sp>
      <p:sp>
        <p:nvSpPr>
          <p:cNvPr id="5" name="Slide Number Placeholder 4"/>
          <p:cNvSpPr>
            <a:spLocks noGrp="1"/>
          </p:cNvSpPr>
          <p:nvPr>
            <p:ph type="sldNum" sz="quarter" idx="10"/>
          </p:nvPr>
        </p:nvSpPr>
        <p:spPr/>
        <p:txBody>
          <a:bodyPr/>
          <a:lstStyle/>
          <a:p>
            <a:fld id="{2B2B68EE-DD1E-4368-AFCE-24A50EC7BF18}" type="slidenum">
              <a:rPr lang="en-US" smtClean="0"/>
              <a:pPr/>
              <a:t>11</a:t>
            </a:fld>
            <a:endParaRPr lang="en-US" dirty="0"/>
          </a:p>
        </p:txBody>
      </p:sp>
      <p:sp>
        <p:nvSpPr>
          <p:cNvPr id="7" name="Text Placeholder 6">
            <a:extLst>
              <a:ext uri="{FF2B5EF4-FFF2-40B4-BE49-F238E27FC236}">
                <a16:creationId xmlns:a16="http://schemas.microsoft.com/office/drawing/2014/main" id="{249F193F-9265-4E7B-9FB6-0FB85DE4CB43}"/>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818147" y="1869251"/>
            <a:ext cx="10611853" cy="4572000"/>
          </a:xfrm>
          <a:prstGeom prst="rect">
            <a:avLst/>
          </a:prstGeom>
        </p:spPr>
        <p:txBody>
          <a:bodyPr/>
          <a:lstStyle/>
          <a:p>
            <a:pPr marL="0" indent="0">
              <a:buNone/>
            </a:pPr>
            <a:r>
              <a:rPr lang="en-US" sz="2800" dirty="0"/>
              <a:t>Keeping track of all these updates requires that most software components have a version number, which is required by NTEP if they’re metrologically significant.  </a:t>
            </a:r>
          </a:p>
          <a:p>
            <a:pPr marL="290513" indent="-290513"/>
            <a:r>
              <a:rPr lang="en-US" sz="2800" dirty="0"/>
              <a:t>The operating system also has a version number, like Windows </a:t>
            </a:r>
            <a:r>
              <a:rPr lang="en-US" sz="2800" dirty="0">
                <a:solidFill>
                  <a:srgbClr val="FF0000"/>
                </a:solidFill>
              </a:rPr>
              <a:t>11</a:t>
            </a:r>
            <a:r>
              <a:rPr lang="en-US" sz="2800" dirty="0"/>
              <a:t>.</a:t>
            </a:r>
          </a:p>
          <a:p>
            <a:pPr marL="290513" indent="-290513"/>
            <a:r>
              <a:rPr lang="en-US" sz="2800" dirty="0"/>
              <a:t>The Application has a version number, like PowerPoint Version 14.0.7214.5000. </a:t>
            </a:r>
          </a:p>
          <a:p>
            <a:pPr marL="0" indent="0">
              <a:buNone/>
            </a:pPr>
            <a:r>
              <a:rPr lang="en-US" sz="2800" dirty="0"/>
              <a:t>Which are important to W&amp;M?</a:t>
            </a:r>
          </a:p>
        </p:txBody>
      </p:sp>
    </p:spTree>
    <p:extLst>
      <p:ext uri="{BB962C8B-B14F-4D97-AF65-F5344CB8AC3E}">
        <p14:creationId xmlns:p14="http://schemas.microsoft.com/office/powerpoint/2010/main" val="202324569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HB44 Guidelines on Software</a:t>
            </a:r>
          </a:p>
        </p:txBody>
      </p:sp>
      <p:sp>
        <p:nvSpPr>
          <p:cNvPr id="5" name="Slide Number Placeholder 4"/>
          <p:cNvSpPr>
            <a:spLocks noGrp="1"/>
          </p:cNvSpPr>
          <p:nvPr>
            <p:ph type="sldNum" sz="quarter" idx="10"/>
          </p:nvPr>
        </p:nvSpPr>
        <p:spPr/>
        <p:txBody>
          <a:bodyPr/>
          <a:lstStyle/>
          <a:p>
            <a:fld id="{2B2B68EE-DD1E-4368-AFCE-24A50EC7BF18}" type="slidenum">
              <a:rPr lang="en-US" smtClean="0"/>
              <a:pPr/>
              <a:t>12</a:t>
            </a:fld>
            <a:endParaRPr lang="en-US" dirty="0"/>
          </a:p>
        </p:txBody>
      </p:sp>
      <p:sp>
        <p:nvSpPr>
          <p:cNvPr id="7" name="Text Placeholder 6">
            <a:extLst>
              <a:ext uri="{FF2B5EF4-FFF2-40B4-BE49-F238E27FC236}">
                <a16:creationId xmlns:a16="http://schemas.microsoft.com/office/drawing/2014/main" id="{A25E3056-E659-4921-844C-FCA801A2BF81}"/>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1034715" y="1828800"/>
            <a:ext cx="9553073" cy="4572000"/>
          </a:xfrm>
          <a:prstGeom prst="rect">
            <a:avLst/>
          </a:prstGeom>
        </p:spPr>
        <p:txBody>
          <a:bodyPr/>
          <a:lstStyle/>
          <a:p>
            <a:r>
              <a:rPr lang="en-US" sz="2400" dirty="0"/>
              <a:t>The NCWM recognizes this and has added some requirements recommended by the Software Sector to the General Code in HB44. The HB44 document currently uses these terms:</a:t>
            </a:r>
          </a:p>
          <a:p>
            <a:pPr marL="0" indent="0">
              <a:buNone/>
            </a:pPr>
            <a:endParaRPr lang="en-US" sz="2400" dirty="0"/>
          </a:p>
          <a:p>
            <a:pPr lvl="1"/>
            <a:r>
              <a:rPr lang="en-US" sz="1800" dirty="0"/>
              <a:t>"</a:t>
            </a:r>
            <a:r>
              <a:rPr lang="en-US" sz="1800" b="1" dirty="0"/>
              <a:t>built-for-purpose device</a:t>
            </a:r>
            <a:r>
              <a:rPr lang="en-US" sz="1800" dirty="0"/>
              <a:t>" -</a:t>
            </a:r>
            <a:r>
              <a:rPr lang="en-US" sz="1800" b="1" dirty="0"/>
              <a:t> </a:t>
            </a:r>
            <a:r>
              <a:rPr lang="en-US" sz="1800" dirty="0"/>
              <a:t>any main device or element which was manufactured with the intent that it be used as, or part of, a weighing or measuring device or system. [1.10].  </a:t>
            </a:r>
          </a:p>
          <a:p>
            <a:pPr marL="514350" lvl="2" indent="0">
              <a:buNone/>
            </a:pPr>
            <a:r>
              <a:rPr lang="en-US" sz="1575" i="1" dirty="0"/>
              <a:t>This is the definition currently in Handbook 44, Appendix D. Definitions, though it is not used verbatim anywhere in Handbook 44.</a:t>
            </a:r>
          </a:p>
          <a:p>
            <a:pPr marL="514350" lvl="2" indent="0">
              <a:buNone/>
            </a:pPr>
            <a:endParaRPr lang="en-US" sz="1575" i="1" dirty="0"/>
          </a:p>
          <a:p>
            <a:pPr lvl="1"/>
            <a:r>
              <a:rPr lang="en-US" sz="1800" dirty="0"/>
              <a:t>"</a:t>
            </a:r>
            <a:r>
              <a:rPr lang="en-US" sz="1800" b="1" dirty="0"/>
              <a:t>not built-for-purpose, software-based device</a:t>
            </a:r>
            <a:r>
              <a:rPr lang="en-US" sz="1800" dirty="0"/>
              <a:t>" – the term that is </a:t>
            </a:r>
            <a:r>
              <a:rPr lang="en-US" sz="1800" i="1" dirty="0"/>
              <a:t>actually</a:t>
            </a:r>
            <a:r>
              <a:rPr lang="en-US" sz="1800" dirty="0"/>
              <a:t> used in G-S.1. It is not defined separately beyond the definition above.</a:t>
            </a:r>
          </a:p>
          <a:p>
            <a:pPr lvl="1"/>
            <a:endParaRPr lang="en-US" dirty="0"/>
          </a:p>
        </p:txBody>
      </p:sp>
    </p:spTree>
    <p:extLst>
      <p:ext uri="{BB962C8B-B14F-4D97-AF65-F5344CB8AC3E}">
        <p14:creationId xmlns:p14="http://schemas.microsoft.com/office/powerpoint/2010/main" val="8486406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HB44 Guidelines on Software</a:t>
            </a:r>
          </a:p>
        </p:txBody>
      </p:sp>
      <p:sp>
        <p:nvSpPr>
          <p:cNvPr id="5" name="Slide Number Placeholder 4"/>
          <p:cNvSpPr>
            <a:spLocks noGrp="1"/>
          </p:cNvSpPr>
          <p:nvPr>
            <p:ph type="sldNum" sz="quarter" idx="10"/>
          </p:nvPr>
        </p:nvSpPr>
        <p:spPr/>
        <p:txBody>
          <a:bodyPr/>
          <a:lstStyle/>
          <a:p>
            <a:fld id="{2B2B68EE-DD1E-4368-AFCE-24A50EC7BF18}" type="slidenum">
              <a:rPr lang="en-US" smtClean="0"/>
              <a:pPr/>
              <a:t>13</a:t>
            </a:fld>
            <a:endParaRPr lang="en-US" dirty="0"/>
          </a:p>
        </p:txBody>
      </p:sp>
      <p:sp>
        <p:nvSpPr>
          <p:cNvPr id="7" name="Text Placeholder 6">
            <a:extLst>
              <a:ext uri="{FF2B5EF4-FFF2-40B4-BE49-F238E27FC236}">
                <a16:creationId xmlns:a16="http://schemas.microsoft.com/office/drawing/2014/main" id="{FE6C8C74-FD47-47D0-B3B6-E6B0557CE3CB}"/>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1070812" y="1828800"/>
            <a:ext cx="9597190" cy="4572000"/>
          </a:xfrm>
          <a:prstGeom prst="rect">
            <a:avLst/>
          </a:prstGeom>
        </p:spPr>
        <p:txBody>
          <a:bodyPr/>
          <a:lstStyle/>
          <a:p>
            <a:r>
              <a:rPr lang="en-US" sz="2000" b="1" dirty="0"/>
              <a:t>G-S.1. (d)</a:t>
            </a:r>
            <a:r>
              <a:rPr lang="en-US" sz="2000" dirty="0"/>
              <a:t>  (device shall be marked for identification with…) "the current software version or revision identifier for not built for purpose, software based devices manufactured as of January 1, </a:t>
            </a:r>
            <a:r>
              <a:rPr lang="en-US" sz="2000" b="1" u="sng" dirty="0"/>
              <a:t>2004 and all software-based devices (or equipment) manufactured as of Jan 1, 2022.“</a:t>
            </a:r>
          </a:p>
          <a:p>
            <a:endParaRPr lang="en-US" sz="2000" b="1" u="sng" dirty="0"/>
          </a:p>
          <a:p>
            <a:r>
              <a:rPr lang="en-US" sz="2000" b="1" dirty="0"/>
              <a:t>G-S.1. (d) (1) ii.</a:t>
            </a:r>
            <a:r>
              <a:rPr lang="en-US" sz="2000" dirty="0"/>
              <a:t> (the revision number shall be:) "continuously displayed or accessible via the display.  Instructions for displaying the version or revision number shall be described in the CC (Certificate of Conformance).  </a:t>
            </a:r>
          </a:p>
          <a:p>
            <a:endParaRPr lang="en-US" sz="2000" dirty="0"/>
          </a:p>
          <a:p>
            <a:r>
              <a:rPr lang="en-US" sz="2000" b="1" dirty="0"/>
              <a:t>G-S.1.1 Note</a:t>
            </a:r>
            <a:r>
              <a:rPr lang="en-US" sz="2000" dirty="0"/>
              <a:t>  specifies that the instructions for accessing the relevant software information shall be listed on the Certificate of Conformance.  </a:t>
            </a:r>
          </a:p>
          <a:p>
            <a:endParaRPr lang="en-US" dirty="0"/>
          </a:p>
        </p:txBody>
      </p:sp>
    </p:spTree>
    <p:extLst>
      <p:ext uri="{BB962C8B-B14F-4D97-AF65-F5344CB8AC3E}">
        <p14:creationId xmlns:p14="http://schemas.microsoft.com/office/powerpoint/2010/main" val="36304155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5565-4F68-4941-AF80-35C9428378B4}"/>
              </a:ext>
            </a:extLst>
          </p:cNvPr>
          <p:cNvSpPr>
            <a:spLocks noGrp="1"/>
          </p:cNvSpPr>
          <p:nvPr>
            <p:ph type="title"/>
          </p:nvPr>
        </p:nvSpPr>
        <p:spPr/>
        <p:txBody>
          <a:bodyPr/>
          <a:lstStyle/>
          <a:p>
            <a:r>
              <a:rPr lang="en-US" dirty="0"/>
              <a:t>Acceptable Icons or Menu Items</a:t>
            </a:r>
          </a:p>
        </p:txBody>
      </p:sp>
      <p:sp>
        <p:nvSpPr>
          <p:cNvPr id="3" name="Slide Number Placeholder 2">
            <a:extLst>
              <a:ext uri="{FF2B5EF4-FFF2-40B4-BE49-F238E27FC236}">
                <a16:creationId xmlns:a16="http://schemas.microsoft.com/office/drawing/2014/main" id="{622EAA4E-F852-462A-B6C4-5240F7AD0090}"/>
              </a:ext>
            </a:extLst>
          </p:cNvPr>
          <p:cNvSpPr>
            <a:spLocks noGrp="1"/>
          </p:cNvSpPr>
          <p:nvPr>
            <p:ph type="sldNum" sz="quarter" idx="10"/>
          </p:nvPr>
        </p:nvSpPr>
        <p:spPr/>
        <p:txBody>
          <a:bodyPr/>
          <a:lstStyle/>
          <a:p>
            <a:pPr defTabSz="685800">
              <a:defRPr/>
            </a:pPr>
            <a:fld id="{C3886494-1DC5-452A-B5B1-81BE50248BEE}" type="slidenum">
              <a:rPr lang="en-US" smtClean="0">
                <a:solidFill>
                  <a:prstClr val="black"/>
                </a:solidFill>
              </a:rPr>
              <a:pPr defTabSz="685800">
                <a:defRPr/>
              </a:pPr>
              <a:t>14</a:t>
            </a:fld>
            <a:endParaRPr lang="en-US" dirty="0">
              <a:solidFill>
                <a:prstClr val="black"/>
              </a:solidFill>
            </a:endParaRPr>
          </a:p>
        </p:txBody>
      </p:sp>
      <p:sp>
        <p:nvSpPr>
          <p:cNvPr id="4" name="Text Placeholder 3">
            <a:extLst>
              <a:ext uri="{FF2B5EF4-FFF2-40B4-BE49-F238E27FC236}">
                <a16:creationId xmlns:a16="http://schemas.microsoft.com/office/drawing/2014/main" id="{EC8F523B-D270-4F19-A08A-B840AEB9D9F8}"/>
              </a:ext>
            </a:extLst>
          </p:cNvPr>
          <p:cNvSpPr>
            <a:spLocks noGrp="1"/>
          </p:cNvSpPr>
          <p:nvPr>
            <p:ph type="body" sz="quarter" idx="11"/>
          </p:nvPr>
        </p:nvSpPr>
        <p:spPr/>
        <p:txBody>
          <a:bodyPr/>
          <a:lstStyle/>
          <a:p>
            <a:r>
              <a:rPr lang="en-US" dirty="0"/>
              <a:t>Software in W&amp;M Certification and Inspection</a:t>
            </a:r>
          </a:p>
          <a:p>
            <a:endParaRPr lang="en-US" dirty="0"/>
          </a:p>
        </p:txBody>
      </p:sp>
      <p:pic>
        <p:nvPicPr>
          <p:cNvPr id="23" name="Picture 22">
            <a:extLst>
              <a:ext uri="{FF2B5EF4-FFF2-40B4-BE49-F238E27FC236}">
                <a16:creationId xmlns:a16="http://schemas.microsoft.com/office/drawing/2014/main" id="{D5AB3E02-53F9-49A3-BAB5-131FD9753903}"/>
              </a:ext>
            </a:extLst>
          </p:cNvPr>
          <p:cNvPicPr>
            <a:picLocks noChangeAspect="1"/>
          </p:cNvPicPr>
          <p:nvPr/>
        </p:nvPicPr>
        <p:blipFill>
          <a:blip r:embed="rId3"/>
          <a:stretch>
            <a:fillRect/>
          </a:stretch>
        </p:blipFill>
        <p:spPr>
          <a:xfrm>
            <a:off x="4936199" y="1957731"/>
            <a:ext cx="6554719" cy="4227092"/>
          </a:xfrm>
          <a:prstGeom prst="rect">
            <a:avLst/>
          </a:prstGeom>
        </p:spPr>
      </p:pic>
      <p:sp>
        <p:nvSpPr>
          <p:cNvPr id="5" name="TextBox 4">
            <a:extLst>
              <a:ext uri="{FF2B5EF4-FFF2-40B4-BE49-F238E27FC236}">
                <a16:creationId xmlns:a16="http://schemas.microsoft.com/office/drawing/2014/main" id="{3B9FC3AF-5303-9DAD-3563-CE840BD59D3A}"/>
              </a:ext>
            </a:extLst>
          </p:cNvPr>
          <p:cNvSpPr txBox="1"/>
          <p:nvPr/>
        </p:nvSpPr>
        <p:spPr>
          <a:xfrm>
            <a:off x="397042" y="2225842"/>
            <a:ext cx="4259179" cy="2523768"/>
          </a:xfrm>
          <a:prstGeom prst="rect">
            <a:avLst/>
          </a:prstGeom>
          <a:noFill/>
        </p:spPr>
        <p:txBody>
          <a:bodyPr wrap="square" rtlCol="0">
            <a:spAutoFit/>
          </a:bodyPr>
          <a:lstStyle/>
          <a:p>
            <a:pPr marL="285750" indent="-285750">
              <a:buFont typeface="Arial" panose="020B0604020202020204" pitchFamily="34" charset="0"/>
              <a:buChar char="•"/>
            </a:pPr>
            <a:r>
              <a:rPr lang="en-US" sz="2400" dirty="0"/>
              <a:t>Only a subset of examples shown here</a:t>
            </a:r>
          </a:p>
          <a:p>
            <a:pPr marL="285750" indent="-285750">
              <a:buFont typeface="Arial" panose="020B0604020202020204" pitchFamily="34" charset="0"/>
              <a:buChar char="•"/>
            </a:pPr>
            <a:r>
              <a:rPr lang="en-US" sz="2400" dirty="0"/>
              <a:t>See Publication 14, Software Technical Policy and Supplemental Checklist, for complete list</a:t>
            </a:r>
          </a:p>
          <a:p>
            <a:endParaRPr lang="en-US" dirty="0"/>
          </a:p>
        </p:txBody>
      </p:sp>
    </p:spTree>
    <p:extLst>
      <p:ext uri="{BB962C8B-B14F-4D97-AF65-F5344CB8AC3E}">
        <p14:creationId xmlns:p14="http://schemas.microsoft.com/office/powerpoint/2010/main" val="38583260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4F9525-5BE2-4E18-8E28-74A578D357A5}"/>
              </a:ext>
            </a:extLst>
          </p:cNvPr>
          <p:cNvSpPr>
            <a:spLocks noGrp="1"/>
          </p:cNvSpPr>
          <p:nvPr>
            <p:ph type="title"/>
          </p:nvPr>
        </p:nvSpPr>
        <p:spPr/>
        <p:txBody>
          <a:bodyPr/>
          <a:lstStyle/>
          <a:p>
            <a:r>
              <a:rPr lang="en-US" dirty="0"/>
              <a:t>Examples from the Field</a:t>
            </a:r>
          </a:p>
        </p:txBody>
      </p:sp>
      <p:sp>
        <p:nvSpPr>
          <p:cNvPr id="5" name="Slide Number Placeholder 4"/>
          <p:cNvSpPr>
            <a:spLocks noGrp="1"/>
          </p:cNvSpPr>
          <p:nvPr>
            <p:ph type="sldNum" sz="quarter" idx="10"/>
          </p:nvPr>
        </p:nvSpPr>
        <p:spPr/>
        <p:txBody>
          <a:bodyPr/>
          <a:lstStyle/>
          <a:p>
            <a:fld id="{2B2B68EE-DD1E-4368-AFCE-24A50EC7BF18}" type="slidenum">
              <a:rPr lang="en-US" smtClean="0"/>
              <a:pPr/>
              <a:t>15</a:t>
            </a:fld>
            <a:endParaRPr lang="en-US" dirty="0"/>
          </a:p>
        </p:txBody>
      </p:sp>
      <p:sp>
        <p:nvSpPr>
          <p:cNvPr id="8" name="Text Placeholder 7">
            <a:extLst>
              <a:ext uri="{FF2B5EF4-FFF2-40B4-BE49-F238E27FC236}">
                <a16:creationId xmlns:a16="http://schemas.microsoft.com/office/drawing/2014/main" id="{1CB9DF95-8B1A-464B-BF0C-9D7172233D4E}"/>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717883" y="2090714"/>
            <a:ext cx="10327105" cy="3899622"/>
          </a:xfrm>
          <a:prstGeom prst="rect">
            <a:avLst/>
          </a:prstGeom>
        </p:spPr>
        <p:txBody>
          <a:bodyPr/>
          <a:lstStyle/>
          <a:p>
            <a:r>
              <a:rPr lang="en-US" sz="2800" dirty="0"/>
              <a:t>Look up certificate of conformance</a:t>
            </a:r>
          </a:p>
          <a:p>
            <a:r>
              <a:rPr lang="en-US" sz="2800" dirty="0"/>
              <a:t>Examine instructions in certificate of conformance on how to locate the software identifier and/or the audit trail in the software</a:t>
            </a:r>
          </a:p>
          <a:p>
            <a:r>
              <a:rPr lang="en-US" sz="2800" dirty="0"/>
              <a:t>Explore various implementations on specific types of devices and look at how each one indicates the software version</a:t>
            </a:r>
          </a:p>
        </p:txBody>
      </p:sp>
    </p:spTree>
    <p:extLst>
      <p:ext uri="{BB962C8B-B14F-4D97-AF65-F5344CB8AC3E}">
        <p14:creationId xmlns:p14="http://schemas.microsoft.com/office/powerpoint/2010/main" val="40636038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Example 1: Scales</a:t>
            </a:r>
          </a:p>
        </p:txBody>
      </p:sp>
      <p:sp>
        <p:nvSpPr>
          <p:cNvPr id="5" name="Slide Number Placeholder 4"/>
          <p:cNvSpPr>
            <a:spLocks noGrp="1"/>
          </p:cNvSpPr>
          <p:nvPr>
            <p:ph type="sldNum" sz="quarter" idx="10"/>
          </p:nvPr>
        </p:nvSpPr>
        <p:spPr/>
        <p:txBody>
          <a:bodyPr/>
          <a:lstStyle/>
          <a:p>
            <a:fld id="{2B2B68EE-DD1E-4368-AFCE-24A50EC7BF18}" type="slidenum">
              <a:rPr lang="en-US" smtClean="0"/>
              <a:pPr/>
              <a:t>16</a:t>
            </a:fld>
            <a:endParaRPr lang="en-US" dirty="0"/>
          </a:p>
        </p:txBody>
      </p:sp>
      <p:sp>
        <p:nvSpPr>
          <p:cNvPr id="7" name="Text Placeholder 6">
            <a:extLst>
              <a:ext uri="{FF2B5EF4-FFF2-40B4-BE49-F238E27FC236}">
                <a16:creationId xmlns:a16="http://schemas.microsoft.com/office/drawing/2014/main" id="{CDF72BD8-F01B-43C7-AAFC-13ACB93263A0}"/>
              </a:ext>
            </a:extLst>
          </p:cNvPr>
          <p:cNvSpPr>
            <a:spLocks noGrp="1"/>
          </p:cNvSpPr>
          <p:nvPr>
            <p:ph type="body" sz="quarter" idx="11"/>
          </p:nvPr>
        </p:nvSpPr>
        <p:spPr/>
        <p:txBody>
          <a:bodyPr/>
          <a:lstStyle/>
          <a:p>
            <a:r>
              <a:rPr lang="en-US" dirty="0"/>
              <a:t>Software in W&amp;M Certification and Inspection</a:t>
            </a:r>
          </a:p>
          <a:p>
            <a:endParaRPr lang="en-US" dirty="0"/>
          </a:p>
        </p:txBody>
      </p:sp>
      <p:pic>
        <p:nvPicPr>
          <p:cNvPr id="3" name="Content Placeholder 2">
            <a:extLst>
              <a:ext uri="{FF2B5EF4-FFF2-40B4-BE49-F238E27FC236}">
                <a16:creationId xmlns:a16="http://schemas.microsoft.com/office/drawing/2014/main" id="{633152E2-4099-4E07-8DAD-CDCCE539BA42}"/>
              </a:ext>
            </a:extLst>
          </p:cNvPr>
          <p:cNvPicPr>
            <a:picLocks noGrp="1" noChangeAspect="1"/>
          </p:cNvPicPr>
          <p:nvPr>
            <p:ph idx="4294967295"/>
          </p:nvPr>
        </p:nvPicPr>
        <p:blipFill rotWithShape="1">
          <a:blip r:embed="rId3"/>
          <a:srcRect l="2" t="20689" r="24693"/>
          <a:stretch/>
        </p:blipFill>
        <p:spPr>
          <a:xfrm>
            <a:off x="6720297" y="1776414"/>
            <a:ext cx="4392612" cy="4733925"/>
          </a:xfrm>
          <a:prstGeom prst="rect">
            <a:avLst/>
          </a:prstGeom>
          <a:effectLst>
            <a:softEdge rad="139700"/>
          </a:effectLst>
        </p:spPr>
      </p:pic>
      <p:sp>
        <p:nvSpPr>
          <p:cNvPr id="8" name="Rectangle 7">
            <a:extLst>
              <a:ext uri="{FF2B5EF4-FFF2-40B4-BE49-F238E27FC236}">
                <a16:creationId xmlns:a16="http://schemas.microsoft.com/office/drawing/2014/main" id="{3869C708-7549-4183-809D-C800FC3076B9}"/>
              </a:ext>
            </a:extLst>
          </p:cNvPr>
          <p:cNvSpPr/>
          <p:nvPr/>
        </p:nvSpPr>
        <p:spPr>
          <a:xfrm>
            <a:off x="818147" y="1984647"/>
            <a:ext cx="5457241" cy="3477875"/>
          </a:xfrm>
          <a:prstGeom prst="rect">
            <a:avLst/>
          </a:prstGeom>
        </p:spPr>
        <p:txBody>
          <a:bodyPr wrap="square">
            <a:spAutoFit/>
          </a:bodyPr>
          <a:lstStyle/>
          <a:p>
            <a:pPr marL="285750" indent="-285750">
              <a:buFont typeface="Arial" panose="020B0604020202020204" pitchFamily="34" charset="0"/>
              <a:buChar char="•"/>
            </a:pPr>
            <a:r>
              <a:rPr lang="en-US" sz="2000" dirty="0"/>
              <a:t>Many digital scales are now made using the same pattern.  For example, the scale shown is a collection of electronic hardware, practically the same as a PC, except is it purpose built.</a:t>
            </a:r>
          </a:p>
          <a:p>
            <a:pPr marL="285750" indent="-285750">
              <a:buFont typeface="Arial" panose="020B0604020202020204" pitchFamily="34" charset="0"/>
              <a:buChar char="•"/>
            </a:pPr>
            <a:r>
              <a:rPr lang="en-US" sz="2000" dirty="0"/>
              <a:t>Most of the hardware components are the same as in a standard PC, except for the instrument-specific components - the load cell and custom-made integrated housing to contain the hardware.</a:t>
            </a:r>
          </a:p>
          <a:p>
            <a:pPr marL="285750" indent="-285750">
              <a:buFont typeface="Arial" panose="020B0604020202020204" pitchFamily="34" charset="0"/>
              <a:buChar char="•"/>
            </a:pPr>
            <a:r>
              <a:rPr lang="en-US" sz="2000" dirty="0"/>
              <a:t>Devices are networkable, making it possible to update software</a:t>
            </a:r>
          </a:p>
        </p:txBody>
      </p:sp>
      <p:sp>
        <p:nvSpPr>
          <p:cNvPr id="4" name="Rectangle 3">
            <a:extLst>
              <a:ext uri="{FF2B5EF4-FFF2-40B4-BE49-F238E27FC236}">
                <a16:creationId xmlns:a16="http://schemas.microsoft.com/office/drawing/2014/main" id="{5C62E2BA-E0C1-635E-8BE4-EDCDDBD15278}"/>
              </a:ext>
            </a:extLst>
          </p:cNvPr>
          <p:cNvSpPr/>
          <p:nvPr/>
        </p:nvSpPr>
        <p:spPr>
          <a:xfrm rot="20648989">
            <a:off x="8087360" y="5049520"/>
            <a:ext cx="487680" cy="71120"/>
          </a:xfrm>
          <a:prstGeom prst="rect">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7401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Example 1: Scales - Summary</a:t>
            </a:r>
          </a:p>
        </p:txBody>
      </p:sp>
      <p:sp>
        <p:nvSpPr>
          <p:cNvPr id="5" name="Slide Number Placeholder 4"/>
          <p:cNvSpPr>
            <a:spLocks noGrp="1"/>
          </p:cNvSpPr>
          <p:nvPr>
            <p:ph type="sldNum" sz="quarter" idx="10"/>
          </p:nvPr>
        </p:nvSpPr>
        <p:spPr/>
        <p:txBody>
          <a:bodyPr/>
          <a:lstStyle/>
          <a:p>
            <a:fld id="{2B2B68EE-DD1E-4368-AFCE-24A50EC7BF18}" type="slidenum">
              <a:rPr lang="en-US" smtClean="0"/>
              <a:pPr/>
              <a:t>17</a:t>
            </a:fld>
            <a:endParaRPr lang="en-US" dirty="0"/>
          </a:p>
        </p:txBody>
      </p:sp>
      <p:sp>
        <p:nvSpPr>
          <p:cNvPr id="7" name="Text Placeholder 6">
            <a:extLst>
              <a:ext uri="{FF2B5EF4-FFF2-40B4-BE49-F238E27FC236}">
                <a16:creationId xmlns:a16="http://schemas.microsoft.com/office/drawing/2014/main" id="{AD97BC35-B77A-42D3-9AD0-143A48714BEE}"/>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908384" y="1981200"/>
            <a:ext cx="10375232" cy="3721768"/>
          </a:xfrm>
          <a:prstGeom prst="rect">
            <a:avLst/>
          </a:prstGeom>
        </p:spPr>
        <p:txBody>
          <a:bodyPr/>
          <a:lstStyle/>
          <a:p>
            <a:r>
              <a:rPr lang="en-US" sz="2400" dirty="0"/>
              <a:t>Many digital weighing products are made using PC hardware, an off-the-shelf operating system, and a Scale Application.  </a:t>
            </a:r>
          </a:p>
          <a:p>
            <a:r>
              <a:rPr lang="en-US" sz="2400" dirty="0"/>
              <a:t>Similar systems using tablet and smartphone hardware, mobile phone operating systems like Android and Apple IOS, with a Scale Application at the top level are becoming more prevalent.</a:t>
            </a:r>
          </a:p>
          <a:p>
            <a:r>
              <a:rPr lang="en-US" sz="2400" dirty="0"/>
              <a:t>Some mechanism to ensure valid software is in place (and to prevent invalid software from being installed) is important to the design of these devices</a:t>
            </a:r>
          </a:p>
        </p:txBody>
      </p:sp>
    </p:spTree>
    <p:extLst>
      <p:ext uri="{BB962C8B-B14F-4D97-AF65-F5344CB8AC3E}">
        <p14:creationId xmlns:p14="http://schemas.microsoft.com/office/powerpoint/2010/main" val="290187078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E25B6-E493-4A2C-99A5-9762A7D937C3}"/>
              </a:ext>
            </a:extLst>
          </p:cNvPr>
          <p:cNvSpPr>
            <a:spLocks noGrp="1"/>
          </p:cNvSpPr>
          <p:nvPr>
            <p:ph type="title"/>
          </p:nvPr>
        </p:nvSpPr>
        <p:spPr/>
        <p:txBody>
          <a:bodyPr/>
          <a:lstStyle/>
          <a:p>
            <a:r>
              <a:rPr lang="en-US" dirty="0"/>
              <a:t>Example 2 – LMD</a:t>
            </a:r>
          </a:p>
        </p:txBody>
      </p:sp>
      <p:sp>
        <p:nvSpPr>
          <p:cNvPr id="4" name="Slide Number Placeholder 3">
            <a:extLst>
              <a:ext uri="{FF2B5EF4-FFF2-40B4-BE49-F238E27FC236}">
                <a16:creationId xmlns:a16="http://schemas.microsoft.com/office/drawing/2014/main" id="{C887C431-6D6B-4D4C-A262-DA12780B39B2}"/>
              </a:ext>
            </a:extLst>
          </p:cNvPr>
          <p:cNvSpPr>
            <a:spLocks noGrp="1"/>
          </p:cNvSpPr>
          <p:nvPr>
            <p:ph type="sldNum" sz="quarter" idx="10"/>
          </p:nvPr>
        </p:nvSpPr>
        <p:spPr/>
        <p:txBody>
          <a:bodyPr/>
          <a:lstStyle/>
          <a:p>
            <a:pPr>
              <a:defRPr/>
            </a:pPr>
            <a:fld id="{C3886494-1DC5-452A-B5B1-81BE50248BEE}" type="slidenum">
              <a:rPr lang="en-US" smtClean="0"/>
              <a:pPr>
                <a:defRPr/>
              </a:pPr>
              <a:t>18</a:t>
            </a:fld>
            <a:endParaRPr lang="en-US" dirty="0"/>
          </a:p>
        </p:txBody>
      </p:sp>
      <p:sp>
        <p:nvSpPr>
          <p:cNvPr id="8" name="Text Placeholder 7">
            <a:extLst>
              <a:ext uri="{FF2B5EF4-FFF2-40B4-BE49-F238E27FC236}">
                <a16:creationId xmlns:a16="http://schemas.microsoft.com/office/drawing/2014/main" id="{1DD581AB-DCB0-4E59-AC15-51BEAD4BAA3B}"/>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7" name="Content Placeholder 6">
            <a:extLst>
              <a:ext uri="{FF2B5EF4-FFF2-40B4-BE49-F238E27FC236}">
                <a16:creationId xmlns:a16="http://schemas.microsoft.com/office/drawing/2014/main" id="{DB85FF43-23F5-41D3-8F0E-D466AA53012A}"/>
              </a:ext>
            </a:extLst>
          </p:cNvPr>
          <p:cNvSpPr>
            <a:spLocks noGrp="1"/>
          </p:cNvSpPr>
          <p:nvPr>
            <p:ph idx="4294967295"/>
          </p:nvPr>
        </p:nvSpPr>
        <p:spPr>
          <a:xfrm>
            <a:off x="445169" y="2705100"/>
            <a:ext cx="4878530" cy="3536950"/>
          </a:xfrm>
          <a:prstGeom prst="rect">
            <a:avLst/>
          </a:prstGeom>
        </p:spPr>
        <p:txBody>
          <a:bodyPr/>
          <a:lstStyle/>
          <a:p>
            <a:r>
              <a:rPr lang="en-US" sz="2400" dirty="0"/>
              <a:t>Wholesale Meter Register (Preset batch controller)</a:t>
            </a:r>
          </a:p>
          <a:p>
            <a:endParaRPr lang="en-US" sz="2400" dirty="0"/>
          </a:p>
          <a:p>
            <a:r>
              <a:rPr lang="en-US" sz="2400" dirty="0"/>
              <a:t>Like the scale example, utilizes an off-the-shelf OS</a:t>
            </a:r>
          </a:p>
          <a:p>
            <a:endParaRPr lang="en-US" dirty="0"/>
          </a:p>
        </p:txBody>
      </p:sp>
      <p:pic>
        <p:nvPicPr>
          <p:cNvPr id="3" name="Picture 2">
            <a:extLst>
              <a:ext uri="{FF2B5EF4-FFF2-40B4-BE49-F238E27FC236}">
                <a16:creationId xmlns:a16="http://schemas.microsoft.com/office/drawing/2014/main" id="{90931C8F-2875-46DB-A2CA-398C3EAB8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537" y="2050330"/>
            <a:ext cx="4186838" cy="3212431"/>
          </a:xfrm>
          <a:prstGeom prst="rect">
            <a:avLst/>
          </a:prstGeom>
          <a:effectLst>
            <a:softEdge rad="101600"/>
          </a:effectLst>
        </p:spPr>
      </p:pic>
      <p:pic>
        <p:nvPicPr>
          <p:cNvPr id="5" name="Picture 4">
            <a:extLst>
              <a:ext uri="{FF2B5EF4-FFF2-40B4-BE49-F238E27FC236}">
                <a16:creationId xmlns:a16="http://schemas.microsoft.com/office/drawing/2014/main" id="{B54475F1-2119-49B7-9A73-FA8DB1761DE2}"/>
              </a:ext>
            </a:extLst>
          </p:cNvPr>
          <p:cNvPicPr>
            <a:picLocks noChangeAspect="1"/>
          </p:cNvPicPr>
          <p:nvPr/>
        </p:nvPicPr>
        <p:blipFill>
          <a:blip r:embed="rId4"/>
          <a:stretch>
            <a:fillRect/>
          </a:stretch>
        </p:blipFill>
        <p:spPr>
          <a:xfrm>
            <a:off x="8397507" y="4642571"/>
            <a:ext cx="1129851" cy="348719"/>
          </a:xfrm>
          <a:prstGeom prst="rect">
            <a:avLst/>
          </a:prstGeom>
        </p:spPr>
      </p:pic>
      <p:pic>
        <p:nvPicPr>
          <p:cNvPr id="9" name="Picture 8">
            <a:extLst>
              <a:ext uri="{FF2B5EF4-FFF2-40B4-BE49-F238E27FC236}">
                <a16:creationId xmlns:a16="http://schemas.microsoft.com/office/drawing/2014/main" id="{E02594B8-C670-405B-AC28-6E59095F7430}"/>
              </a:ext>
            </a:extLst>
          </p:cNvPr>
          <p:cNvPicPr>
            <a:picLocks noChangeAspect="1"/>
          </p:cNvPicPr>
          <p:nvPr/>
        </p:nvPicPr>
        <p:blipFill>
          <a:blip r:embed="rId4"/>
          <a:stretch>
            <a:fillRect/>
          </a:stretch>
        </p:blipFill>
        <p:spPr>
          <a:xfrm>
            <a:off x="7160105" y="2438270"/>
            <a:ext cx="1386864" cy="348719"/>
          </a:xfrm>
          <a:prstGeom prst="rect">
            <a:avLst/>
          </a:prstGeom>
        </p:spPr>
      </p:pic>
    </p:spTree>
    <p:extLst>
      <p:ext uri="{BB962C8B-B14F-4D97-AF65-F5344CB8AC3E}">
        <p14:creationId xmlns:p14="http://schemas.microsoft.com/office/powerpoint/2010/main" val="166769692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E25B6-E493-4A2C-99A5-9762A7D937C3}"/>
              </a:ext>
            </a:extLst>
          </p:cNvPr>
          <p:cNvSpPr>
            <a:spLocks noGrp="1"/>
          </p:cNvSpPr>
          <p:nvPr>
            <p:ph type="title"/>
          </p:nvPr>
        </p:nvSpPr>
        <p:spPr/>
        <p:txBody>
          <a:bodyPr/>
          <a:lstStyle/>
          <a:p>
            <a:r>
              <a:rPr lang="en-US" dirty="0"/>
              <a:t>Example 2 – LMD – Information in </a:t>
            </a:r>
            <a:r>
              <a:rPr lang="en-US" dirty="0" err="1"/>
              <a:t>CoC</a:t>
            </a:r>
            <a:endParaRPr lang="en-US" dirty="0"/>
          </a:p>
        </p:txBody>
      </p:sp>
      <p:sp>
        <p:nvSpPr>
          <p:cNvPr id="4" name="Slide Number Placeholder 3">
            <a:extLst>
              <a:ext uri="{FF2B5EF4-FFF2-40B4-BE49-F238E27FC236}">
                <a16:creationId xmlns:a16="http://schemas.microsoft.com/office/drawing/2014/main" id="{C887C431-6D6B-4D4C-A262-DA12780B39B2}"/>
              </a:ext>
            </a:extLst>
          </p:cNvPr>
          <p:cNvSpPr>
            <a:spLocks noGrp="1"/>
          </p:cNvSpPr>
          <p:nvPr>
            <p:ph type="sldNum" sz="quarter" idx="10"/>
          </p:nvPr>
        </p:nvSpPr>
        <p:spPr/>
        <p:txBody>
          <a:bodyPr/>
          <a:lstStyle/>
          <a:p>
            <a:pPr>
              <a:defRPr/>
            </a:pPr>
            <a:fld id="{C3886494-1DC5-452A-B5B1-81BE50248BEE}" type="slidenum">
              <a:rPr lang="en-US" smtClean="0"/>
              <a:pPr>
                <a:defRPr/>
              </a:pPr>
              <a:t>19</a:t>
            </a:fld>
            <a:endParaRPr lang="en-US" dirty="0"/>
          </a:p>
        </p:txBody>
      </p:sp>
      <p:sp>
        <p:nvSpPr>
          <p:cNvPr id="8" name="Text Placeholder 7">
            <a:extLst>
              <a:ext uri="{FF2B5EF4-FFF2-40B4-BE49-F238E27FC236}">
                <a16:creationId xmlns:a16="http://schemas.microsoft.com/office/drawing/2014/main" id="{1DD581AB-DCB0-4E59-AC15-51BEAD4BAA3B}"/>
              </a:ext>
            </a:extLst>
          </p:cNvPr>
          <p:cNvSpPr>
            <a:spLocks noGrp="1"/>
          </p:cNvSpPr>
          <p:nvPr>
            <p:ph type="body" sz="quarter" idx="11"/>
          </p:nvPr>
        </p:nvSpPr>
        <p:spPr/>
        <p:txBody>
          <a:bodyPr/>
          <a:lstStyle/>
          <a:p>
            <a:r>
              <a:rPr lang="en-US" dirty="0"/>
              <a:t>Software in W&amp;M Certification and Inspection</a:t>
            </a:r>
          </a:p>
          <a:p>
            <a:endParaRPr lang="en-US" dirty="0"/>
          </a:p>
        </p:txBody>
      </p:sp>
      <p:pic>
        <p:nvPicPr>
          <p:cNvPr id="2" name="Picture 1">
            <a:extLst>
              <a:ext uri="{FF2B5EF4-FFF2-40B4-BE49-F238E27FC236}">
                <a16:creationId xmlns:a16="http://schemas.microsoft.com/office/drawing/2014/main" id="{6924A199-28AB-4534-861C-797D601AD3AD}"/>
              </a:ext>
            </a:extLst>
          </p:cNvPr>
          <p:cNvPicPr>
            <a:picLocks noChangeAspect="1"/>
          </p:cNvPicPr>
          <p:nvPr/>
        </p:nvPicPr>
        <p:blipFill rotWithShape="1">
          <a:blip r:embed="rId3"/>
          <a:srcRect l="-198" t="10253" r="342" b="12087"/>
          <a:stretch/>
        </p:blipFill>
        <p:spPr>
          <a:xfrm>
            <a:off x="1682749" y="1790700"/>
            <a:ext cx="8826502" cy="4549017"/>
          </a:xfrm>
          <a:prstGeom prst="rect">
            <a:avLst/>
          </a:prstGeom>
        </p:spPr>
      </p:pic>
    </p:spTree>
    <p:extLst>
      <p:ext uri="{BB962C8B-B14F-4D97-AF65-F5344CB8AC3E}">
        <p14:creationId xmlns:p14="http://schemas.microsoft.com/office/powerpoint/2010/main" val="3777866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b="1" dirty="0"/>
              <a:t>Introduction</a:t>
            </a:r>
            <a:br>
              <a:rPr lang="en-US" b="1" dirty="0"/>
            </a:br>
            <a:endParaRPr lang="en-US" dirty="0"/>
          </a:p>
        </p:txBody>
      </p:sp>
      <p:sp>
        <p:nvSpPr>
          <p:cNvPr id="12" name="Slide Number Placeholder 11"/>
          <p:cNvSpPr>
            <a:spLocks noGrp="1"/>
          </p:cNvSpPr>
          <p:nvPr>
            <p:ph type="sldNum" sz="quarter" idx="10"/>
          </p:nvPr>
        </p:nvSpPr>
        <p:spPr/>
        <p:txBody>
          <a:bodyPr/>
          <a:lstStyle/>
          <a:p>
            <a:fld id="{2B2B68EE-DD1E-4368-AFCE-24A50EC7BF18}" type="slidenum">
              <a:rPr lang="en-US" smtClean="0"/>
              <a:pPr/>
              <a:t>2</a:t>
            </a:fld>
            <a:endParaRPr lang="en-US" dirty="0"/>
          </a:p>
        </p:txBody>
      </p:sp>
      <p:sp>
        <p:nvSpPr>
          <p:cNvPr id="5" name="Text Placeholder 4">
            <a:extLst>
              <a:ext uri="{FF2B5EF4-FFF2-40B4-BE49-F238E27FC236}">
                <a16:creationId xmlns:a16="http://schemas.microsoft.com/office/drawing/2014/main" id="{514A20B5-3E46-4CEC-8D8A-04936E666A2F}"/>
              </a:ext>
            </a:extLst>
          </p:cNvPr>
          <p:cNvSpPr>
            <a:spLocks noGrp="1"/>
          </p:cNvSpPr>
          <p:nvPr>
            <p:ph type="body" sz="quarter" idx="11"/>
          </p:nvPr>
        </p:nvSpPr>
        <p:spPr>
          <a:xfrm>
            <a:off x="134936" y="6584161"/>
            <a:ext cx="5961064" cy="294164"/>
          </a:xfrm>
        </p:spPr>
        <p:txBody>
          <a:bodyPr/>
          <a:lstStyle/>
          <a:p>
            <a:r>
              <a:rPr lang="en-US" sz="900" dirty="0"/>
              <a:t>Software in W&amp;M Certification and Inspection</a:t>
            </a:r>
          </a:p>
          <a:p>
            <a:endParaRPr lang="en-US" dirty="0"/>
          </a:p>
        </p:txBody>
      </p:sp>
      <p:sp>
        <p:nvSpPr>
          <p:cNvPr id="4" name="Content Placeholder 3"/>
          <p:cNvSpPr>
            <a:spLocks noGrp="1"/>
          </p:cNvSpPr>
          <p:nvPr>
            <p:ph idx="4294967295"/>
          </p:nvPr>
        </p:nvSpPr>
        <p:spPr>
          <a:xfrm>
            <a:off x="457200" y="1828800"/>
            <a:ext cx="11341510" cy="4572000"/>
          </a:xfrm>
          <a:prstGeom prst="rect">
            <a:avLst/>
          </a:prstGeom>
        </p:spPr>
        <p:txBody>
          <a:bodyPr/>
          <a:lstStyle/>
          <a:p>
            <a:r>
              <a:rPr lang="en-US" sz="2000" dirty="0"/>
              <a:t>The </a:t>
            </a:r>
            <a:r>
              <a:rPr lang="en-US" sz="2000" b="1" dirty="0"/>
              <a:t>National Council on Weights and Measures (NCWM) </a:t>
            </a:r>
            <a:r>
              <a:rPr lang="en-US" sz="2000" dirty="0"/>
              <a:t>is a professional nonprofit association of state and local weights and measures officials, federal agencies, manufacturers, retailers and consumers.  </a:t>
            </a:r>
          </a:p>
          <a:p>
            <a:pPr lvl="1"/>
            <a:r>
              <a:rPr lang="en-US" sz="1775" dirty="0"/>
              <a:t>NCWM has been developing national weights and measures standards since 1905</a:t>
            </a:r>
          </a:p>
          <a:p>
            <a:pPr lvl="1"/>
            <a:r>
              <a:rPr lang="en-US" sz="1775" dirty="0"/>
              <a:t>NCWM manages the content of NIST Handbook 44 and Handbook 130</a:t>
            </a:r>
          </a:p>
          <a:p>
            <a:r>
              <a:rPr lang="en-US" sz="2000" dirty="0"/>
              <a:t>The </a:t>
            </a:r>
            <a:r>
              <a:rPr lang="en-US" sz="2000" b="1" dirty="0"/>
              <a:t>National Type Evaluation Program (NTEP) </a:t>
            </a:r>
            <a:r>
              <a:rPr lang="en-US" sz="2000" dirty="0"/>
              <a:t>is operated by NCWM. NCWM/NTEP maintain multiple NTEP Publication 14 documents to standardize the </a:t>
            </a:r>
            <a:r>
              <a:rPr lang="en-US" sz="2000" strike="sngStrike" dirty="0">
                <a:solidFill>
                  <a:srgbClr val="FF0000"/>
                </a:solidFill>
              </a:rPr>
              <a:t>laboratory</a:t>
            </a:r>
            <a:r>
              <a:rPr lang="en-US" sz="2000" dirty="0"/>
              <a:t> type evaluation procedure and expectations.</a:t>
            </a:r>
          </a:p>
          <a:p>
            <a:r>
              <a:rPr lang="en-US" sz="2000" dirty="0"/>
              <a:t>The </a:t>
            </a:r>
            <a:r>
              <a:rPr lang="en-US" sz="2000" b="1" dirty="0"/>
              <a:t>NTEP Committee</a:t>
            </a:r>
            <a:r>
              <a:rPr lang="en-US" sz="2000" dirty="0"/>
              <a:t> is a standing NCWM committee that manages the program, with multiple technical subcommittees called ‘Sectors’ that each manage one of the separate Publication 14 documents.</a:t>
            </a:r>
          </a:p>
          <a:p>
            <a:r>
              <a:rPr lang="en-US" sz="2000" dirty="0"/>
              <a:t>The NTEP </a:t>
            </a:r>
            <a:r>
              <a:rPr lang="en-US" sz="2000" b="1" dirty="0"/>
              <a:t>Software Sector</a:t>
            </a:r>
            <a:r>
              <a:rPr lang="en-US" sz="2000" dirty="0"/>
              <a:t> maintains the </a:t>
            </a:r>
            <a:r>
              <a:rPr lang="en-US" sz="2000" u="sng" dirty="0"/>
              <a:t>Software Technical Policy and Supplemental Checklist</a:t>
            </a:r>
            <a:r>
              <a:rPr lang="en-US" sz="2000" dirty="0"/>
              <a:t> section of Publication 14 and makes recommendations related to software and software-based devices to the NTEP Committee.</a:t>
            </a:r>
          </a:p>
        </p:txBody>
      </p:sp>
    </p:spTree>
    <p:extLst>
      <p:ext uri="{BB962C8B-B14F-4D97-AF65-F5344CB8AC3E}">
        <p14:creationId xmlns:p14="http://schemas.microsoft.com/office/powerpoint/2010/main" val="21072367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E25B6-E493-4A2C-99A5-9762A7D937C3}"/>
              </a:ext>
            </a:extLst>
          </p:cNvPr>
          <p:cNvSpPr>
            <a:spLocks noGrp="1"/>
          </p:cNvSpPr>
          <p:nvPr>
            <p:ph type="title"/>
          </p:nvPr>
        </p:nvSpPr>
        <p:spPr>
          <a:xfrm>
            <a:off x="3791234" y="405461"/>
            <a:ext cx="6419569" cy="821289"/>
          </a:xfrm>
        </p:spPr>
        <p:txBody>
          <a:bodyPr/>
          <a:lstStyle/>
          <a:p>
            <a:r>
              <a:rPr lang="en-US" dirty="0"/>
              <a:t>Example 2 – LMD (cont.)</a:t>
            </a:r>
          </a:p>
        </p:txBody>
      </p:sp>
      <p:sp>
        <p:nvSpPr>
          <p:cNvPr id="4" name="Slide Number Placeholder 3">
            <a:extLst>
              <a:ext uri="{FF2B5EF4-FFF2-40B4-BE49-F238E27FC236}">
                <a16:creationId xmlns:a16="http://schemas.microsoft.com/office/drawing/2014/main" id="{C887C431-6D6B-4D4C-A262-DA12780B39B2}"/>
              </a:ext>
            </a:extLst>
          </p:cNvPr>
          <p:cNvSpPr>
            <a:spLocks noGrp="1"/>
          </p:cNvSpPr>
          <p:nvPr>
            <p:ph type="sldNum" sz="quarter" idx="10"/>
          </p:nvPr>
        </p:nvSpPr>
        <p:spPr/>
        <p:txBody>
          <a:bodyPr/>
          <a:lstStyle/>
          <a:p>
            <a:pPr>
              <a:defRPr/>
            </a:pPr>
            <a:fld id="{C3886494-1DC5-452A-B5B1-81BE50248BEE}" type="slidenum">
              <a:rPr lang="en-US" smtClean="0"/>
              <a:pPr>
                <a:defRPr/>
              </a:pPr>
              <a:t>20</a:t>
            </a:fld>
            <a:endParaRPr lang="en-US" dirty="0"/>
          </a:p>
        </p:txBody>
      </p:sp>
      <p:sp>
        <p:nvSpPr>
          <p:cNvPr id="8" name="Text Placeholder 7">
            <a:extLst>
              <a:ext uri="{FF2B5EF4-FFF2-40B4-BE49-F238E27FC236}">
                <a16:creationId xmlns:a16="http://schemas.microsoft.com/office/drawing/2014/main" id="{1DD581AB-DCB0-4E59-AC15-51BEAD4BAA3B}"/>
              </a:ext>
            </a:extLst>
          </p:cNvPr>
          <p:cNvSpPr>
            <a:spLocks noGrp="1"/>
          </p:cNvSpPr>
          <p:nvPr>
            <p:ph type="body" sz="quarter" idx="11"/>
          </p:nvPr>
        </p:nvSpPr>
        <p:spPr/>
        <p:txBody>
          <a:bodyPr/>
          <a:lstStyle/>
          <a:p>
            <a:r>
              <a:rPr lang="en-US" dirty="0"/>
              <a:t>Software in W&amp;M Certification and Inspection</a:t>
            </a:r>
          </a:p>
          <a:p>
            <a:endParaRPr lang="en-US" dirty="0"/>
          </a:p>
        </p:txBody>
      </p:sp>
      <p:pic>
        <p:nvPicPr>
          <p:cNvPr id="2" name="Picture 1">
            <a:extLst>
              <a:ext uri="{FF2B5EF4-FFF2-40B4-BE49-F238E27FC236}">
                <a16:creationId xmlns:a16="http://schemas.microsoft.com/office/drawing/2014/main" id="{55FDE595-680A-4F20-9AC3-0EBE44DA86D7}"/>
              </a:ext>
            </a:extLst>
          </p:cNvPr>
          <p:cNvPicPr>
            <a:picLocks noChangeAspect="1"/>
          </p:cNvPicPr>
          <p:nvPr/>
        </p:nvPicPr>
        <p:blipFill rotWithShape="1">
          <a:blip r:embed="rId3"/>
          <a:srcRect l="1360" t="14843" r="1670" b="4535"/>
          <a:stretch/>
        </p:blipFill>
        <p:spPr>
          <a:xfrm>
            <a:off x="2891630" y="2227491"/>
            <a:ext cx="2952555" cy="2039937"/>
          </a:xfrm>
          <a:prstGeom prst="rect">
            <a:avLst/>
          </a:prstGeom>
        </p:spPr>
      </p:pic>
      <p:pic>
        <p:nvPicPr>
          <p:cNvPr id="3" name="Picture 2">
            <a:extLst>
              <a:ext uri="{FF2B5EF4-FFF2-40B4-BE49-F238E27FC236}">
                <a16:creationId xmlns:a16="http://schemas.microsoft.com/office/drawing/2014/main" id="{C2261AAA-CB40-4B44-886E-3FBE3B888534}"/>
              </a:ext>
            </a:extLst>
          </p:cNvPr>
          <p:cNvPicPr>
            <a:picLocks noChangeAspect="1"/>
          </p:cNvPicPr>
          <p:nvPr/>
        </p:nvPicPr>
        <p:blipFill rotWithShape="1">
          <a:blip r:embed="rId4"/>
          <a:srcRect l="1204" t="15217" r="1567" b="1379"/>
          <a:stretch/>
        </p:blipFill>
        <p:spPr>
          <a:xfrm>
            <a:off x="6756401" y="2562126"/>
            <a:ext cx="3155071" cy="2249073"/>
          </a:xfrm>
          <a:prstGeom prst="rect">
            <a:avLst/>
          </a:prstGeom>
        </p:spPr>
      </p:pic>
      <p:pic>
        <p:nvPicPr>
          <p:cNvPr id="5" name="Picture 4">
            <a:extLst>
              <a:ext uri="{FF2B5EF4-FFF2-40B4-BE49-F238E27FC236}">
                <a16:creationId xmlns:a16="http://schemas.microsoft.com/office/drawing/2014/main" id="{0E9E56CF-DC12-498C-99F0-DB402ADF73BB}"/>
              </a:ext>
            </a:extLst>
          </p:cNvPr>
          <p:cNvPicPr>
            <a:picLocks noChangeAspect="1"/>
          </p:cNvPicPr>
          <p:nvPr/>
        </p:nvPicPr>
        <p:blipFill rotWithShape="1">
          <a:blip r:embed="rId5"/>
          <a:srcRect l="1850" t="15421" r="1929" b="25409"/>
          <a:stretch/>
        </p:blipFill>
        <p:spPr>
          <a:xfrm>
            <a:off x="3265808" y="4631038"/>
            <a:ext cx="2952555" cy="1508803"/>
          </a:xfrm>
          <a:prstGeom prst="rect">
            <a:avLst/>
          </a:prstGeom>
        </p:spPr>
      </p:pic>
      <p:sp>
        <p:nvSpPr>
          <p:cNvPr id="9" name="Arrow: Curved Down 8">
            <a:extLst>
              <a:ext uri="{FF2B5EF4-FFF2-40B4-BE49-F238E27FC236}">
                <a16:creationId xmlns:a16="http://schemas.microsoft.com/office/drawing/2014/main" id="{878BBA8B-4AFF-4D1E-BA82-9BDA37EC1E18}"/>
              </a:ext>
            </a:extLst>
          </p:cNvPr>
          <p:cNvSpPr/>
          <p:nvPr/>
        </p:nvSpPr>
        <p:spPr>
          <a:xfrm rot="360496">
            <a:off x="3098801" y="1674089"/>
            <a:ext cx="4352672" cy="847774"/>
          </a:xfrm>
          <a:prstGeom prst="curvedDownArrow">
            <a:avLst>
              <a:gd name="adj1" fmla="val 23086"/>
              <a:gd name="adj2" fmla="val 99463"/>
              <a:gd name="adj3" fmla="val 40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Left 9">
            <a:extLst>
              <a:ext uri="{FF2B5EF4-FFF2-40B4-BE49-F238E27FC236}">
                <a16:creationId xmlns:a16="http://schemas.microsoft.com/office/drawing/2014/main" id="{A52088F6-E0CF-44BC-80AE-E50107A15084}"/>
              </a:ext>
            </a:extLst>
          </p:cNvPr>
          <p:cNvSpPr/>
          <p:nvPr/>
        </p:nvSpPr>
        <p:spPr>
          <a:xfrm rot="3230028">
            <a:off x="6731886" y="4492612"/>
            <a:ext cx="876300" cy="20202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A98C4532-48ED-45DE-B9AB-F6C27E6BB905}"/>
              </a:ext>
            </a:extLst>
          </p:cNvPr>
          <p:cNvSpPr/>
          <p:nvPr/>
        </p:nvSpPr>
        <p:spPr>
          <a:xfrm>
            <a:off x="2679700" y="2133828"/>
            <a:ext cx="596900" cy="6135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F139D86-E7C4-4377-9E06-6A770CE7B7BD}"/>
              </a:ext>
            </a:extLst>
          </p:cNvPr>
          <p:cNvSpPr/>
          <p:nvPr/>
        </p:nvSpPr>
        <p:spPr>
          <a:xfrm>
            <a:off x="6680201" y="3873727"/>
            <a:ext cx="1219199" cy="78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22673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E25B6-E493-4A2C-99A5-9762A7D937C3}"/>
              </a:ext>
            </a:extLst>
          </p:cNvPr>
          <p:cNvSpPr>
            <a:spLocks noGrp="1"/>
          </p:cNvSpPr>
          <p:nvPr>
            <p:ph type="title"/>
          </p:nvPr>
        </p:nvSpPr>
        <p:spPr/>
        <p:txBody>
          <a:bodyPr/>
          <a:lstStyle/>
          <a:p>
            <a:r>
              <a:rPr lang="en-US" dirty="0"/>
              <a:t>Example 3: Truck Weigh-in-Motion scale</a:t>
            </a:r>
          </a:p>
        </p:txBody>
      </p:sp>
      <p:sp>
        <p:nvSpPr>
          <p:cNvPr id="4" name="Slide Number Placeholder 3">
            <a:extLst>
              <a:ext uri="{FF2B5EF4-FFF2-40B4-BE49-F238E27FC236}">
                <a16:creationId xmlns:a16="http://schemas.microsoft.com/office/drawing/2014/main" id="{C887C431-6D6B-4D4C-A262-DA12780B39B2}"/>
              </a:ext>
            </a:extLst>
          </p:cNvPr>
          <p:cNvSpPr>
            <a:spLocks noGrp="1"/>
          </p:cNvSpPr>
          <p:nvPr>
            <p:ph type="sldNum" sz="quarter" idx="10"/>
          </p:nvPr>
        </p:nvSpPr>
        <p:spPr/>
        <p:txBody>
          <a:bodyPr/>
          <a:lstStyle/>
          <a:p>
            <a:pPr>
              <a:defRPr/>
            </a:pPr>
            <a:fld id="{C3886494-1DC5-452A-B5B1-81BE50248BEE}" type="slidenum">
              <a:rPr lang="en-US" smtClean="0"/>
              <a:pPr>
                <a:defRPr/>
              </a:pPr>
              <a:t>21</a:t>
            </a:fld>
            <a:endParaRPr lang="en-US" dirty="0"/>
          </a:p>
        </p:txBody>
      </p:sp>
      <p:sp>
        <p:nvSpPr>
          <p:cNvPr id="8" name="Text Placeholder 7">
            <a:extLst>
              <a:ext uri="{FF2B5EF4-FFF2-40B4-BE49-F238E27FC236}">
                <a16:creationId xmlns:a16="http://schemas.microsoft.com/office/drawing/2014/main" id="{1DD581AB-DCB0-4E59-AC15-51BEAD4BAA3B}"/>
              </a:ext>
            </a:extLst>
          </p:cNvPr>
          <p:cNvSpPr>
            <a:spLocks noGrp="1"/>
          </p:cNvSpPr>
          <p:nvPr>
            <p:ph type="body" sz="quarter" idx="11"/>
          </p:nvPr>
        </p:nvSpPr>
        <p:spPr/>
        <p:txBody>
          <a:bodyPr/>
          <a:lstStyle/>
          <a:p>
            <a:r>
              <a:rPr lang="en-US" dirty="0"/>
              <a:t>Software in W&amp;M Certification and Inspection</a:t>
            </a:r>
          </a:p>
          <a:p>
            <a:endParaRPr lang="en-US" dirty="0"/>
          </a:p>
        </p:txBody>
      </p:sp>
      <p:pic>
        <p:nvPicPr>
          <p:cNvPr id="5" name="Picture 4">
            <a:extLst>
              <a:ext uri="{FF2B5EF4-FFF2-40B4-BE49-F238E27FC236}">
                <a16:creationId xmlns:a16="http://schemas.microsoft.com/office/drawing/2014/main" id="{7C261DB9-24A1-4AF0-A58C-6F7B219077F2}"/>
              </a:ext>
            </a:extLst>
          </p:cNvPr>
          <p:cNvPicPr>
            <a:picLocks noChangeAspect="1"/>
          </p:cNvPicPr>
          <p:nvPr/>
        </p:nvPicPr>
        <p:blipFill rotWithShape="1">
          <a:blip r:embed="rId2"/>
          <a:srcRect l="7471" t="38197" r="18621" b="14269"/>
          <a:stretch/>
        </p:blipFill>
        <p:spPr>
          <a:xfrm>
            <a:off x="1246798" y="1616842"/>
            <a:ext cx="9807334" cy="4499478"/>
          </a:xfrm>
          <a:prstGeom prst="rect">
            <a:avLst/>
          </a:prstGeom>
        </p:spPr>
      </p:pic>
      <p:sp>
        <p:nvSpPr>
          <p:cNvPr id="2" name="Oval 1">
            <a:extLst>
              <a:ext uri="{FF2B5EF4-FFF2-40B4-BE49-F238E27FC236}">
                <a16:creationId xmlns:a16="http://schemas.microsoft.com/office/drawing/2014/main" id="{8F2DAF25-5395-3DFC-5E44-9E9134A0999B}"/>
              </a:ext>
            </a:extLst>
          </p:cNvPr>
          <p:cNvSpPr/>
          <p:nvPr/>
        </p:nvSpPr>
        <p:spPr>
          <a:xfrm rot="21316781">
            <a:off x="5223387" y="4211273"/>
            <a:ext cx="640080" cy="165033"/>
          </a:xfrm>
          <a:prstGeom prst="ellipse">
            <a:avLst/>
          </a:prstGeom>
          <a:solidFill>
            <a:schemeClr val="bg1">
              <a:lumMod val="50000"/>
            </a:schemeClr>
          </a:solidFill>
          <a:ln>
            <a:solidFill>
              <a:schemeClr val="bg1">
                <a:lumMod val="50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38122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E25B6-E493-4A2C-99A5-9762A7D937C3}"/>
              </a:ext>
            </a:extLst>
          </p:cNvPr>
          <p:cNvSpPr>
            <a:spLocks noGrp="1"/>
          </p:cNvSpPr>
          <p:nvPr>
            <p:ph type="title"/>
          </p:nvPr>
        </p:nvSpPr>
        <p:spPr/>
        <p:txBody>
          <a:bodyPr/>
          <a:lstStyle/>
          <a:p>
            <a:r>
              <a:rPr lang="en-US" dirty="0"/>
              <a:t>Example 3: Truck Weigh-in-Motion scale</a:t>
            </a:r>
          </a:p>
        </p:txBody>
      </p:sp>
      <p:sp>
        <p:nvSpPr>
          <p:cNvPr id="4" name="Slide Number Placeholder 3">
            <a:extLst>
              <a:ext uri="{FF2B5EF4-FFF2-40B4-BE49-F238E27FC236}">
                <a16:creationId xmlns:a16="http://schemas.microsoft.com/office/drawing/2014/main" id="{C887C431-6D6B-4D4C-A262-DA12780B39B2}"/>
              </a:ext>
            </a:extLst>
          </p:cNvPr>
          <p:cNvSpPr>
            <a:spLocks noGrp="1"/>
          </p:cNvSpPr>
          <p:nvPr>
            <p:ph type="sldNum" sz="quarter" idx="10"/>
          </p:nvPr>
        </p:nvSpPr>
        <p:spPr/>
        <p:txBody>
          <a:bodyPr/>
          <a:lstStyle/>
          <a:p>
            <a:pPr>
              <a:defRPr/>
            </a:pPr>
            <a:fld id="{C3886494-1DC5-452A-B5B1-81BE50248BEE}" type="slidenum">
              <a:rPr lang="en-US" smtClean="0"/>
              <a:pPr>
                <a:defRPr/>
              </a:pPr>
              <a:t>22</a:t>
            </a:fld>
            <a:endParaRPr lang="en-US" dirty="0"/>
          </a:p>
        </p:txBody>
      </p:sp>
      <p:sp>
        <p:nvSpPr>
          <p:cNvPr id="8" name="Text Placeholder 7">
            <a:extLst>
              <a:ext uri="{FF2B5EF4-FFF2-40B4-BE49-F238E27FC236}">
                <a16:creationId xmlns:a16="http://schemas.microsoft.com/office/drawing/2014/main" id="{1DD581AB-DCB0-4E59-AC15-51BEAD4BAA3B}"/>
              </a:ext>
            </a:extLst>
          </p:cNvPr>
          <p:cNvSpPr>
            <a:spLocks noGrp="1"/>
          </p:cNvSpPr>
          <p:nvPr>
            <p:ph type="body" sz="quarter" idx="11"/>
          </p:nvPr>
        </p:nvSpPr>
        <p:spPr/>
        <p:txBody>
          <a:bodyPr/>
          <a:lstStyle/>
          <a:p>
            <a:r>
              <a:rPr lang="en-US" dirty="0"/>
              <a:t>Software in W&amp;M Certification and Inspection</a:t>
            </a:r>
          </a:p>
          <a:p>
            <a:endParaRPr lang="en-US" dirty="0"/>
          </a:p>
        </p:txBody>
      </p:sp>
      <p:pic>
        <p:nvPicPr>
          <p:cNvPr id="3" name="Content Placeholder 2">
            <a:extLst>
              <a:ext uri="{FF2B5EF4-FFF2-40B4-BE49-F238E27FC236}">
                <a16:creationId xmlns:a16="http://schemas.microsoft.com/office/drawing/2014/main" id="{F061F2CF-6596-4B95-85B8-612537A35254}"/>
              </a:ext>
            </a:extLst>
          </p:cNvPr>
          <p:cNvPicPr>
            <a:picLocks noGrp="1" noChangeAspect="1"/>
          </p:cNvPicPr>
          <p:nvPr>
            <p:ph idx="4294967295"/>
          </p:nvPr>
        </p:nvPicPr>
        <p:blipFill rotWithShape="1">
          <a:blip r:embed="rId2"/>
          <a:srcRect l="6641" t="21149" r="6897" b="67586"/>
          <a:stretch/>
        </p:blipFill>
        <p:spPr>
          <a:xfrm>
            <a:off x="2144111" y="1818290"/>
            <a:ext cx="7115503" cy="643759"/>
          </a:xfrm>
          <a:prstGeom prst="rect">
            <a:avLst/>
          </a:prstGeom>
        </p:spPr>
      </p:pic>
      <p:pic>
        <p:nvPicPr>
          <p:cNvPr id="9" name="Picture 8">
            <a:extLst>
              <a:ext uri="{FF2B5EF4-FFF2-40B4-BE49-F238E27FC236}">
                <a16:creationId xmlns:a16="http://schemas.microsoft.com/office/drawing/2014/main" id="{E1FDE505-C1DF-4DDB-9DBE-DC804EFEE3E3}"/>
              </a:ext>
            </a:extLst>
          </p:cNvPr>
          <p:cNvPicPr>
            <a:picLocks noChangeAspect="1"/>
          </p:cNvPicPr>
          <p:nvPr/>
        </p:nvPicPr>
        <p:blipFill rotWithShape="1">
          <a:blip r:embed="rId3"/>
          <a:srcRect l="9310" t="52699" r="9081" b="7985"/>
          <a:stretch/>
        </p:blipFill>
        <p:spPr>
          <a:xfrm>
            <a:off x="1524000" y="2726266"/>
            <a:ext cx="9099852" cy="3127273"/>
          </a:xfrm>
          <a:prstGeom prst="rect">
            <a:avLst/>
          </a:prstGeom>
        </p:spPr>
      </p:pic>
    </p:spTree>
    <p:extLst>
      <p:ext uri="{BB962C8B-B14F-4D97-AF65-F5344CB8AC3E}">
        <p14:creationId xmlns:p14="http://schemas.microsoft.com/office/powerpoint/2010/main" val="200624707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E25B6-E493-4A2C-99A5-9762A7D937C3}"/>
              </a:ext>
            </a:extLst>
          </p:cNvPr>
          <p:cNvSpPr>
            <a:spLocks noGrp="1"/>
          </p:cNvSpPr>
          <p:nvPr>
            <p:ph type="title"/>
          </p:nvPr>
        </p:nvSpPr>
        <p:spPr/>
        <p:txBody>
          <a:bodyPr/>
          <a:lstStyle/>
          <a:p>
            <a:r>
              <a:rPr lang="en-US" dirty="0"/>
              <a:t>Example 4: Automatic Weighing System</a:t>
            </a:r>
          </a:p>
        </p:txBody>
      </p:sp>
      <p:sp>
        <p:nvSpPr>
          <p:cNvPr id="4" name="Slide Number Placeholder 3">
            <a:extLst>
              <a:ext uri="{FF2B5EF4-FFF2-40B4-BE49-F238E27FC236}">
                <a16:creationId xmlns:a16="http://schemas.microsoft.com/office/drawing/2014/main" id="{C887C431-6D6B-4D4C-A262-DA12780B39B2}"/>
              </a:ext>
            </a:extLst>
          </p:cNvPr>
          <p:cNvSpPr>
            <a:spLocks noGrp="1"/>
          </p:cNvSpPr>
          <p:nvPr>
            <p:ph type="sldNum" sz="quarter" idx="10"/>
          </p:nvPr>
        </p:nvSpPr>
        <p:spPr/>
        <p:txBody>
          <a:bodyPr/>
          <a:lstStyle/>
          <a:p>
            <a:pPr>
              <a:defRPr/>
            </a:pPr>
            <a:fld id="{C3886494-1DC5-452A-B5B1-81BE50248BEE}" type="slidenum">
              <a:rPr lang="en-US" smtClean="0"/>
              <a:pPr>
                <a:defRPr/>
              </a:pPr>
              <a:t>23</a:t>
            </a:fld>
            <a:endParaRPr lang="en-US" dirty="0"/>
          </a:p>
        </p:txBody>
      </p:sp>
      <p:sp>
        <p:nvSpPr>
          <p:cNvPr id="8" name="Text Placeholder 7">
            <a:extLst>
              <a:ext uri="{FF2B5EF4-FFF2-40B4-BE49-F238E27FC236}">
                <a16:creationId xmlns:a16="http://schemas.microsoft.com/office/drawing/2014/main" id="{1DD581AB-DCB0-4E59-AC15-51BEAD4BAA3B}"/>
              </a:ext>
            </a:extLst>
          </p:cNvPr>
          <p:cNvSpPr>
            <a:spLocks noGrp="1"/>
          </p:cNvSpPr>
          <p:nvPr>
            <p:ph type="body" sz="quarter" idx="11"/>
          </p:nvPr>
        </p:nvSpPr>
        <p:spPr/>
        <p:txBody>
          <a:bodyPr/>
          <a:lstStyle/>
          <a:p>
            <a:r>
              <a:rPr lang="en-US" dirty="0"/>
              <a:t>Software in W&amp;M Certification and Inspection</a:t>
            </a:r>
          </a:p>
          <a:p>
            <a:endParaRPr lang="en-US" dirty="0"/>
          </a:p>
        </p:txBody>
      </p:sp>
      <p:pic>
        <p:nvPicPr>
          <p:cNvPr id="2" name="Content Placeholder 1" descr="A screenshot of a computer&#10;&#10;AI-generated content may be incorrect.">
            <a:extLst>
              <a:ext uri="{FF2B5EF4-FFF2-40B4-BE49-F238E27FC236}">
                <a16:creationId xmlns:a16="http://schemas.microsoft.com/office/drawing/2014/main" id="{2C9A34D2-FD37-918B-06B1-C63DE369E5BC}"/>
              </a:ext>
            </a:extLst>
          </p:cNvPr>
          <p:cNvPicPr>
            <a:picLocks noGrp="1" noChangeAspect="1"/>
          </p:cNvPicPr>
          <p:nvPr>
            <p:ph idx="4294967295"/>
          </p:nvPr>
        </p:nvPicPr>
        <p:blipFill>
          <a:blip r:embed="rId2"/>
          <a:stretch>
            <a:fillRect/>
          </a:stretch>
        </p:blipFill>
        <p:spPr>
          <a:xfrm>
            <a:off x="1687773" y="3277427"/>
            <a:ext cx="8229600" cy="2673309"/>
          </a:xfrm>
          <a:prstGeom prst="rect">
            <a:avLst/>
          </a:prstGeom>
        </p:spPr>
      </p:pic>
      <p:pic>
        <p:nvPicPr>
          <p:cNvPr id="3" name="Picture 2" descr="A close-up of a text&#10;&#10;AI-generated content may be incorrect.">
            <a:extLst>
              <a:ext uri="{FF2B5EF4-FFF2-40B4-BE49-F238E27FC236}">
                <a16:creationId xmlns:a16="http://schemas.microsoft.com/office/drawing/2014/main" id="{85BDA4C7-D3CD-29E2-6CA6-0457FF534B6F}"/>
              </a:ext>
            </a:extLst>
          </p:cNvPr>
          <p:cNvPicPr>
            <a:picLocks noChangeAspect="1"/>
          </p:cNvPicPr>
          <p:nvPr/>
        </p:nvPicPr>
        <p:blipFill>
          <a:blip r:embed="rId3"/>
          <a:stretch>
            <a:fillRect/>
          </a:stretch>
        </p:blipFill>
        <p:spPr>
          <a:xfrm>
            <a:off x="1687773" y="1818927"/>
            <a:ext cx="4999354" cy="1356995"/>
          </a:xfrm>
          <a:prstGeom prst="rect">
            <a:avLst/>
          </a:prstGeom>
        </p:spPr>
      </p:pic>
    </p:spTree>
    <p:extLst>
      <p:ext uri="{BB962C8B-B14F-4D97-AF65-F5344CB8AC3E}">
        <p14:creationId xmlns:p14="http://schemas.microsoft.com/office/powerpoint/2010/main" val="19405972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E25B6-E493-4A2C-99A5-9762A7D937C3}"/>
              </a:ext>
            </a:extLst>
          </p:cNvPr>
          <p:cNvSpPr>
            <a:spLocks noGrp="1"/>
          </p:cNvSpPr>
          <p:nvPr>
            <p:ph type="title"/>
          </p:nvPr>
        </p:nvSpPr>
        <p:spPr/>
        <p:txBody>
          <a:bodyPr/>
          <a:lstStyle/>
          <a:p>
            <a:r>
              <a:rPr lang="en-US" dirty="0"/>
              <a:t>Example 5: Computing Scale</a:t>
            </a:r>
          </a:p>
        </p:txBody>
      </p:sp>
      <p:sp>
        <p:nvSpPr>
          <p:cNvPr id="4" name="Slide Number Placeholder 3">
            <a:extLst>
              <a:ext uri="{FF2B5EF4-FFF2-40B4-BE49-F238E27FC236}">
                <a16:creationId xmlns:a16="http://schemas.microsoft.com/office/drawing/2014/main" id="{C887C431-6D6B-4D4C-A262-DA12780B39B2}"/>
              </a:ext>
            </a:extLst>
          </p:cNvPr>
          <p:cNvSpPr>
            <a:spLocks noGrp="1"/>
          </p:cNvSpPr>
          <p:nvPr>
            <p:ph type="sldNum" sz="quarter" idx="10"/>
          </p:nvPr>
        </p:nvSpPr>
        <p:spPr/>
        <p:txBody>
          <a:bodyPr/>
          <a:lstStyle/>
          <a:p>
            <a:pPr>
              <a:defRPr/>
            </a:pPr>
            <a:fld id="{C3886494-1DC5-452A-B5B1-81BE50248BEE}" type="slidenum">
              <a:rPr lang="en-US" smtClean="0"/>
              <a:pPr>
                <a:defRPr/>
              </a:pPr>
              <a:t>24</a:t>
            </a:fld>
            <a:endParaRPr lang="en-US" dirty="0"/>
          </a:p>
        </p:txBody>
      </p:sp>
      <p:sp>
        <p:nvSpPr>
          <p:cNvPr id="8" name="Text Placeholder 7">
            <a:extLst>
              <a:ext uri="{FF2B5EF4-FFF2-40B4-BE49-F238E27FC236}">
                <a16:creationId xmlns:a16="http://schemas.microsoft.com/office/drawing/2014/main" id="{1DD581AB-DCB0-4E59-AC15-51BEAD4BAA3B}"/>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7" name="Content Placeholder 6">
            <a:extLst>
              <a:ext uri="{FF2B5EF4-FFF2-40B4-BE49-F238E27FC236}">
                <a16:creationId xmlns:a16="http://schemas.microsoft.com/office/drawing/2014/main" id="{DB85FF43-23F5-41D3-8F0E-D466AA53012A}"/>
              </a:ext>
            </a:extLst>
          </p:cNvPr>
          <p:cNvSpPr>
            <a:spLocks noGrp="1"/>
          </p:cNvSpPr>
          <p:nvPr>
            <p:ph idx="4294967295"/>
          </p:nvPr>
        </p:nvSpPr>
        <p:spPr>
          <a:xfrm>
            <a:off x="415637" y="1828800"/>
            <a:ext cx="4858327" cy="4507345"/>
          </a:xfrm>
          <a:prstGeom prst="rect">
            <a:avLst/>
          </a:prstGeom>
        </p:spPr>
        <p:txBody>
          <a:bodyPr/>
          <a:lstStyle/>
          <a:p>
            <a:r>
              <a:rPr lang="en-US" sz="1800" b="1" u="sng" dirty="0">
                <a:effectLst/>
                <a:latin typeface="Times New Roman" panose="02020603050405020304" pitchFamily="18" charset="0"/>
                <a:ea typeface="Calibri" panose="020F0502020204030204" pitchFamily="34" charset="0"/>
              </a:rPr>
              <a:t>Identification</a:t>
            </a:r>
            <a:r>
              <a:rPr lang="en-US" sz="1800" b="1"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The data plate for the GT series is located on the frame of the scale underneath the integrated printer located on the right side of the device.  To view remove the printer cartridge from the device.  Capacity by division is displayed on the operator and customer screen continuously when in weighing mode.  The NTEP CC number and metrological software information is located on the Weights and Measures information page and can be accessed by selecting Menu icon, then “Weights and Measures” on the front panel touch screen.  In the case of Self Service, Weights and Measures information page may be accessed by touching in the metrological area (lower left) of the screen.</a:t>
            </a:r>
          </a:p>
          <a:p>
            <a:endParaRPr lang="en-US" dirty="0"/>
          </a:p>
        </p:txBody>
      </p:sp>
      <p:pic>
        <p:nvPicPr>
          <p:cNvPr id="1026" name="Picture 2">
            <a:extLst>
              <a:ext uri="{FF2B5EF4-FFF2-40B4-BE49-F238E27FC236}">
                <a16:creationId xmlns:a16="http://schemas.microsoft.com/office/drawing/2014/main" id="{B0E1999A-7F94-A70F-D672-072978D66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418" y="2493818"/>
            <a:ext cx="6449075" cy="368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684102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E25B6-E493-4A2C-99A5-9762A7D937C3}"/>
              </a:ext>
            </a:extLst>
          </p:cNvPr>
          <p:cNvSpPr>
            <a:spLocks noGrp="1"/>
          </p:cNvSpPr>
          <p:nvPr>
            <p:ph type="title"/>
          </p:nvPr>
        </p:nvSpPr>
        <p:spPr/>
        <p:txBody>
          <a:bodyPr/>
          <a:lstStyle/>
          <a:p>
            <a:r>
              <a:rPr lang="en-US" dirty="0"/>
              <a:t>Example 6: Point of Sale Application</a:t>
            </a:r>
          </a:p>
        </p:txBody>
      </p:sp>
      <p:sp>
        <p:nvSpPr>
          <p:cNvPr id="4" name="Slide Number Placeholder 3">
            <a:extLst>
              <a:ext uri="{FF2B5EF4-FFF2-40B4-BE49-F238E27FC236}">
                <a16:creationId xmlns:a16="http://schemas.microsoft.com/office/drawing/2014/main" id="{C887C431-6D6B-4D4C-A262-DA12780B39B2}"/>
              </a:ext>
            </a:extLst>
          </p:cNvPr>
          <p:cNvSpPr>
            <a:spLocks noGrp="1"/>
          </p:cNvSpPr>
          <p:nvPr>
            <p:ph type="sldNum" sz="quarter" idx="10"/>
          </p:nvPr>
        </p:nvSpPr>
        <p:spPr/>
        <p:txBody>
          <a:bodyPr/>
          <a:lstStyle/>
          <a:p>
            <a:pPr>
              <a:defRPr/>
            </a:pPr>
            <a:fld id="{C3886494-1DC5-452A-B5B1-81BE50248BEE}" type="slidenum">
              <a:rPr lang="en-US" smtClean="0"/>
              <a:pPr>
                <a:defRPr/>
              </a:pPr>
              <a:t>25</a:t>
            </a:fld>
            <a:endParaRPr lang="en-US" dirty="0"/>
          </a:p>
        </p:txBody>
      </p:sp>
      <p:sp>
        <p:nvSpPr>
          <p:cNvPr id="8" name="Text Placeholder 7">
            <a:extLst>
              <a:ext uri="{FF2B5EF4-FFF2-40B4-BE49-F238E27FC236}">
                <a16:creationId xmlns:a16="http://schemas.microsoft.com/office/drawing/2014/main" id="{1DD581AB-DCB0-4E59-AC15-51BEAD4BAA3B}"/>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7" name="Content Placeholder 6">
            <a:extLst>
              <a:ext uri="{FF2B5EF4-FFF2-40B4-BE49-F238E27FC236}">
                <a16:creationId xmlns:a16="http://schemas.microsoft.com/office/drawing/2014/main" id="{DB85FF43-23F5-41D3-8F0E-D466AA53012A}"/>
              </a:ext>
            </a:extLst>
          </p:cNvPr>
          <p:cNvSpPr>
            <a:spLocks noGrp="1"/>
          </p:cNvSpPr>
          <p:nvPr>
            <p:ph idx="4294967295"/>
          </p:nvPr>
        </p:nvSpPr>
        <p:spPr>
          <a:xfrm>
            <a:off x="1018153" y="2410690"/>
            <a:ext cx="5077847" cy="2719451"/>
          </a:xfrm>
          <a:prstGeom prst="rect">
            <a:avLst/>
          </a:prstGeom>
        </p:spPr>
        <p:txBody>
          <a:bodyPr/>
          <a:lstStyle/>
          <a:p>
            <a:r>
              <a:rPr lang="en-US" sz="1800" b="1" u="sng" dirty="0">
                <a:effectLst/>
                <a:latin typeface="Times New Roman" panose="02020603050405020304" pitchFamily="18" charset="0"/>
                <a:ea typeface="Calibri" panose="020F0502020204030204" pitchFamily="34" charset="0"/>
              </a:rPr>
              <a:t>Identification</a:t>
            </a:r>
            <a:r>
              <a:rPr lang="en-US" sz="1800" b="1" dirty="0">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All applicable markings are accessed by tapping the “Tools” icon located in the main menu, then the “Additional Reports” </a:t>
            </a:r>
            <a:r>
              <a:rPr lang="en-US" dirty="0">
                <a:latin typeface="Times New Roman" panose="02020603050405020304" pitchFamily="18" charset="0"/>
                <a:ea typeface="Calibri" panose="020F0502020204030204" pitchFamily="34" charset="0"/>
              </a:rPr>
              <a:t>button</a:t>
            </a:r>
            <a:r>
              <a:rPr lang="en-US" sz="1800" dirty="0">
                <a:effectLst/>
                <a:latin typeface="Times New Roman" panose="02020603050405020304" pitchFamily="18" charset="0"/>
                <a:ea typeface="Calibri" panose="020F0502020204030204" pitchFamily="34" charset="0"/>
              </a:rPr>
              <a:t>.  The Application Software number and NTEP CC number will then be displayed in the lower right corner of the screen.  The information for the handheld device can be found by the device information page. </a:t>
            </a:r>
          </a:p>
        </p:txBody>
      </p:sp>
      <p:pic>
        <p:nvPicPr>
          <p:cNvPr id="2050" name="Picture 2">
            <a:extLst>
              <a:ext uri="{FF2B5EF4-FFF2-40B4-BE49-F238E27FC236}">
                <a16:creationId xmlns:a16="http://schemas.microsoft.com/office/drawing/2014/main" id="{CB5669DE-AAD3-67CA-C819-8BB8BA7B44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15" t="1990" r="18111" b="9149"/>
          <a:stretch>
            <a:fillRect/>
          </a:stretch>
        </p:blipFill>
        <p:spPr bwMode="auto">
          <a:xfrm>
            <a:off x="7196448" y="1662544"/>
            <a:ext cx="2517568" cy="46467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65851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CE25B6-E493-4A2C-99A5-9762A7D937C3}"/>
              </a:ext>
            </a:extLst>
          </p:cNvPr>
          <p:cNvSpPr>
            <a:spLocks noGrp="1"/>
          </p:cNvSpPr>
          <p:nvPr>
            <p:ph type="title"/>
          </p:nvPr>
        </p:nvSpPr>
        <p:spPr/>
        <p:txBody>
          <a:bodyPr/>
          <a:lstStyle/>
          <a:p>
            <a:r>
              <a:rPr lang="en-US" dirty="0"/>
              <a:t>Example 7: Retail Motor Fuel Dispensers</a:t>
            </a:r>
          </a:p>
        </p:txBody>
      </p:sp>
      <p:sp>
        <p:nvSpPr>
          <p:cNvPr id="4" name="Slide Number Placeholder 3">
            <a:extLst>
              <a:ext uri="{FF2B5EF4-FFF2-40B4-BE49-F238E27FC236}">
                <a16:creationId xmlns:a16="http://schemas.microsoft.com/office/drawing/2014/main" id="{C887C431-6D6B-4D4C-A262-DA12780B39B2}"/>
              </a:ext>
            </a:extLst>
          </p:cNvPr>
          <p:cNvSpPr>
            <a:spLocks noGrp="1"/>
          </p:cNvSpPr>
          <p:nvPr>
            <p:ph type="sldNum" sz="quarter" idx="10"/>
          </p:nvPr>
        </p:nvSpPr>
        <p:spPr/>
        <p:txBody>
          <a:bodyPr/>
          <a:lstStyle/>
          <a:p>
            <a:pPr>
              <a:defRPr/>
            </a:pPr>
            <a:fld id="{C3886494-1DC5-452A-B5B1-81BE50248BEE}" type="slidenum">
              <a:rPr lang="en-US" smtClean="0"/>
              <a:pPr>
                <a:defRPr/>
              </a:pPr>
              <a:t>26</a:t>
            </a:fld>
            <a:endParaRPr lang="en-US" dirty="0"/>
          </a:p>
        </p:txBody>
      </p:sp>
      <p:sp>
        <p:nvSpPr>
          <p:cNvPr id="8" name="Text Placeholder 7">
            <a:extLst>
              <a:ext uri="{FF2B5EF4-FFF2-40B4-BE49-F238E27FC236}">
                <a16:creationId xmlns:a16="http://schemas.microsoft.com/office/drawing/2014/main" id="{1DD581AB-DCB0-4E59-AC15-51BEAD4BAA3B}"/>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7" name="Content Placeholder 6">
            <a:extLst>
              <a:ext uri="{FF2B5EF4-FFF2-40B4-BE49-F238E27FC236}">
                <a16:creationId xmlns:a16="http://schemas.microsoft.com/office/drawing/2014/main" id="{DB85FF43-23F5-41D3-8F0E-D466AA53012A}"/>
              </a:ext>
            </a:extLst>
          </p:cNvPr>
          <p:cNvSpPr>
            <a:spLocks noGrp="1"/>
          </p:cNvSpPr>
          <p:nvPr>
            <p:ph idx="4294967295"/>
          </p:nvPr>
        </p:nvSpPr>
        <p:spPr>
          <a:xfrm>
            <a:off x="1524000" y="1828800"/>
            <a:ext cx="8229600" cy="4572000"/>
          </a:xfrm>
          <a:prstGeom prst="rect">
            <a:avLst/>
          </a:prstGeom>
        </p:spPr>
        <p:txBody>
          <a:bodyPr/>
          <a:lstStyle/>
          <a:p>
            <a:r>
              <a:rPr lang="en-US" dirty="0"/>
              <a:t>Need photos/excerpts for RMFD examples</a:t>
            </a:r>
          </a:p>
        </p:txBody>
      </p:sp>
    </p:spTree>
    <p:extLst>
      <p:ext uri="{BB962C8B-B14F-4D97-AF65-F5344CB8AC3E}">
        <p14:creationId xmlns:p14="http://schemas.microsoft.com/office/powerpoint/2010/main" val="390288647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B426-F1A4-49C1-AB1C-89366DB6836C}"/>
              </a:ext>
            </a:extLst>
          </p:cNvPr>
          <p:cNvSpPr>
            <a:spLocks noGrp="1"/>
          </p:cNvSpPr>
          <p:nvPr>
            <p:ph type="title"/>
          </p:nvPr>
        </p:nvSpPr>
        <p:spPr/>
        <p:txBody>
          <a:bodyPr/>
          <a:lstStyle/>
          <a:p>
            <a:r>
              <a:rPr lang="en-US" dirty="0"/>
              <a:t>Difficult Situations</a:t>
            </a:r>
          </a:p>
        </p:txBody>
      </p:sp>
      <p:sp>
        <p:nvSpPr>
          <p:cNvPr id="3" name="Slide Number Placeholder 2">
            <a:extLst>
              <a:ext uri="{FF2B5EF4-FFF2-40B4-BE49-F238E27FC236}">
                <a16:creationId xmlns:a16="http://schemas.microsoft.com/office/drawing/2014/main" id="{9855407A-0882-4EAB-9D0B-38DEA8C5CB25}"/>
              </a:ext>
            </a:extLst>
          </p:cNvPr>
          <p:cNvSpPr>
            <a:spLocks noGrp="1"/>
          </p:cNvSpPr>
          <p:nvPr>
            <p:ph type="sldNum" sz="quarter" idx="10"/>
          </p:nvPr>
        </p:nvSpPr>
        <p:spPr/>
        <p:txBody>
          <a:bodyPr/>
          <a:lstStyle/>
          <a:p>
            <a:pPr defTabSz="685800">
              <a:defRPr/>
            </a:pPr>
            <a:fld id="{C3886494-1DC5-452A-B5B1-81BE50248BEE}" type="slidenum">
              <a:rPr lang="en-US" smtClean="0">
                <a:solidFill>
                  <a:prstClr val="black"/>
                </a:solidFill>
              </a:rPr>
              <a:pPr defTabSz="685800">
                <a:defRPr/>
              </a:pPr>
              <a:t>27</a:t>
            </a:fld>
            <a:endParaRPr lang="en-US" dirty="0">
              <a:solidFill>
                <a:prstClr val="black"/>
              </a:solidFill>
            </a:endParaRPr>
          </a:p>
        </p:txBody>
      </p:sp>
      <p:sp>
        <p:nvSpPr>
          <p:cNvPr id="5" name="Content Placeholder 6">
            <a:extLst>
              <a:ext uri="{FF2B5EF4-FFF2-40B4-BE49-F238E27FC236}">
                <a16:creationId xmlns:a16="http://schemas.microsoft.com/office/drawing/2014/main" id="{DC13A368-70E2-40D0-881E-E422480F23B8}"/>
              </a:ext>
            </a:extLst>
          </p:cNvPr>
          <p:cNvSpPr txBox="1">
            <a:spLocks/>
          </p:cNvSpPr>
          <p:nvPr/>
        </p:nvSpPr>
        <p:spPr>
          <a:xfrm>
            <a:off x="874294" y="1924049"/>
            <a:ext cx="9930064" cy="4349529"/>
          </a:xfrm>
          <a:prstGeom prst="rect">
            <a:avLst/>
          </a:prstGeom>
        </p:spPr>
        <p:txBody>
          <a:bodyPr/>
          <a:lstStyle>
            <a:lvl1pPr marL="192881" indent="-192881" algn="l" defTabSz="51435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2400" dirty="0"/>
              <a:t>What can you do if you don’t have a CoC or an obvious icon?</a:t>
            </a:r>
          </a:p>
          <a:p>
            <a:pPr lvl="1"/>
            <a:r>
              <a:rPr lang="en-US" sz="1800" dirty="0"/>
              <a:t>Is there a make and model number?</a:t>
            </a:r>
          </a:p>
          <a:p>
            <a:pPr lvl="1"/>
            <a:r>
              <a:rPr lang="en-US" sz="1800" dirty="0"/>
              <a:t>Contact the manufacturer to obtain identification</a:t>
            </a:r>
          </a:p>
          <a:p>
            <a:pPr lvl="1"/>
            <a:r>
              <a:rPr lang="en-US" sz="1800" dirty="0"/>
              <a:t>Try searching NTEP database based on just make, model, or manufacturer</a:t>
            </a:r>
          </a:p>
          <a:p>
            <a:r>
              <a:rPr lang="en-US" sz="2400" dirty="0"/>
              <a:t>If the device is in operation, how do you access what you need without interrupting measurement?</a:t>
            </a:r>
          </a:p>
          <a:p>
            <a:pPr lvl="1"/>
            <a:r>
              <a:rPr lang="en-US" sz="1800" dirty="0"/>
              <a:t>Work with onsite facility personnel or service provider to get help</a:t>
            </a:r>
          </a:p>
          <a:p>
            <a:r>
              <a:rPr lang="en-US" sz="2400" dirty="0"/>
              <a:t>What do you do if the device doesn’t match what’s on the CoC? </a:t>
            </a:r>
          </a:p>
          <a:p>
            <a:pPr lvl="1"/>
            <a:r>
              <a:rPr lang="en-US" sz="1800" dirty="0"/>
              <a:t>It depends on what’s different and why. The jurisdiction determines the appropriate action.</a:t>
            </a:r>
          </a:p>
        </p:txBody>
      </p:sp>
      <p:sp>
        <p:nvSpPr>
          <p:cNvPr id="6" name="Text Placeholder 7">
            <a:extLst>
              <a:ext uri="{FF2B5EF4-FFF2-40B4-BE49-F238E27FC236}">
                <a16:creationId xmlns:a16="http://schemas.microsoft.com/office/drawing/2014/main" id="{711FF0DD-F4F9-B3C2-541D-8E1072C4742E}"/>
              </a:ext>
            </a:extLst>
          </p:cNvPr>
          <p:cNvSpPr>
            <a:spLocks noGrp="1"/>
          </p:cNvSpPr>
          <p:nvPr>
            <p:ph type="body" sz="quarter" idx="11"/>
          </p:nvPr>
        </p:nvSpPr>
        <p:spPr>
          <a:xfrm>
            <a:off x="134936" y="6563841"/>
            <a:ext cx="5961064" cy="294164"/>
          </a:xfrm>
        </p:spPr>
        <p:txBody>
          <a:bodyPr/>
          <a:lstStyle/>
          <a:p>
            <a:r>
              <a:rPr lang="en-US" dirty="0"/>
              <a:t>Software in W&amp;M Certification and Inspection</a:t>
            </a:r>
          </a:p>
          <a:p>
            <a:endParaRPr lang="en-US" dirty="0"/>
          </a:p>
        </p:txBody>
      </p:sp>
    </p:spTree>
    <p:extLst>
      <p:ext uri="{BB962C8B-B14F-4D97-AF65-F5344CB8AC3E}">
        <p14:creationId xmlns:p14="http://schemas.microsoft.com/office/powerpoint/2010/main" val="228896161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A187CE-8EA4-4915-9C04-B248C6B27EB5}"/>
              </a:ext>
            </a:extLst>
          </p:cNvPr>
          <p:cNvSpPr>
            <a:spLocks noGrp="1"/>
          </p:cNvSpPr>
          <p:nvPr>
            <p:ph type="title"/>
          </p:nvPr>
        </p:nvSpPr>
        <p:spPr/>
        <p:txBody>
          <a:bodyPr/>
          <a:lstStyle/>
          <a:p>
            <a:r>
              <a:rPr lang="en-US" dirty="0"/>
              <a:t>Conclusion</a:t>
            </a:r>
          </a:p>
        </p:txBody>
      </p:sp>
      <p:sp>
        <p:nvSpPr>
          <p:cNvPr id="5" name="Slide Number Placeholder 4"/>
          <p:cNvSpPr>
            <a:spLocks noGrp="1"/>
          </p:cNvSpPr>
          <p:nvPr>
            <p:ph type="sldNum" sz="quarter" idx="10"/>
          </p:nvPr>
        </p:nvSpPr>
        <p:spPr/>
        <p:txBody>
          <a:bodyPr/>
          <a:lstStyle/>
          <a:p>
            <a:fld id="{2B2B68EE-DD1E-4368-AFCE-24A50EC7BF18}" type="slidenum">
              <a:rPr lang="en-US" smtClean="0"/>
              <a:pPr/>
              <a:t>28</a:t>
            </a:fld>
            <a:endParaRPr lang="en-US" dirty="0"/>
          </a:p>
        </p:txBody>
      </p:sp>
      <p:sp>
        <p:nvSpPr>
          <p:cNvPr id="8" name="Text Placeholder 7">
            <a:extLst>
              <a:ext uri="{FF2B5EF4-FFF2-40B4-BE49-F238E27FC236}">
                <a16:creationId xmlns:a16="http://schemas.microsoft.com/office/drawing/2014/main" id="{BC247E8E-3571-4DDE-B4ED-FF16F4AC9156}"/>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697832" y="1828800"/>
            <a:ext cx="10214810" cy="4572000"/>
          </a:xfrm>
          <a:prstGeom prst="rect">
            <a:avLst/>
          </a:prstGeom>
        </p:spPr>
        <p:txBody>
          <a:bodyPr/>
          <a:lstStyle/>
          <a:p>
            <a:r>
              <a:rPr lang="en-US" sz="2800" dirty="0"/>
              <a:t>Weighing and measuring devices containing software typically have the same major components as a PC, including hardware, an operating system, and one or more software applications</a:t>
            </a:r>
          </a:p>
          <a:p>
            <a:r>
              <a:rPr lang="en-US" sz="2800" dirty="0"/>
              <a:t>Software revision identification has been historically required only for not-built-for-purpose systems; this changed on Jan. 1, 2022 to include all software-based systems</a:t>
            </a:r>
          </a:p>
          <a:p>
            <a:r>
              <a:rPr lang="en-US" sz="2800" dirty="0"/>
              <a:t>The Certificate of Conformance should include explicit instructions on how to identify the software, particularly if it deviates from standard methods</a:t>
            </a:r>
          </a:p>
          <a:p>
            <a:pPr marL="0" indent="0">
              <a:buNone/>
            </a:pPr>
            <a:endParaRPr lang="en-US" dirty="0"/>
          </a:p>
          <a:p>
            <a:endParaRPr lang="en-US" dirty="0"/>
          </a:p>
        </p:txBody>
      </p:sp>
    </p:spTree>
    <p:extLst>
      <p:ext uri="{BB962C8B-B14F-4D97-AF65-F5344CB8AC3E}">
        <p14:creationId xmlns:p14="http://schemas.microsoft.com/office/powerpoint/2010/main" val="18555455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a:t>Software Sector Role and Goals</a:t>
            </a:r>
            <a:br>
              <a:rPr lang="en-US" b="1" dirty="0"/>
            </a:br>
            <a:endParaRPr lang="en-US" dirty="0"/>
          </a:p>
        </p:txBody>
      </p:sp>
      <p:sp>
        <p:nvSpPr>
          <p:cNvPr id="12" name="Slide Number Placeholder 11"/>
          <p:cNvSpPr>
            <a:spLocks noGrp="1"/>
          </p:cNvSpPr>
          <p:nvPr>
            <p:ph type="sldNum" sz="quarter" idx="10"/>
          </p:nvPr>
        </p:nvSpPr>
        <p:spPr/>
        <p:txBody>
          <a:bodyPr/>
          <a:lstStyle/>
          <a:p>
            <a:fld id="{2B2B68EE-DD1E-4368-AFCE-24A50EC7BF18}" type="slidenum">
              <a:rPr lang="en-US" smtClean="0"/>
              <a:pPr/>
              <a:t>3</a:t>
            </a:fld>
            <a:endParaRPr lang="en-US" dirty="0"/>
          </a:p>
        </p:txBody>
      </p:sp>
      <p:sp>
        <p:nvSpPr>
          <p:cNvPr id="8" name="Text Placeholder 7">
            <a:extLst>
              <a:ext uri="{FF2B5EF4-FFF2-40B4-BE49-F238E27FC236}">
                <a16:creationId xmlns:a16="http://schemas.microsoft.com/office/drawing/2014/main" id="{98389150-EDCA-46B0-BA8D-823CFEB1DCF3}"/>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487680" y="1828800"/>
            <a:ext cx="10850879" cy="4572000"/>
          </a:xfrm>
          <a:prstGeom prst="rect">
            <a:avLst/>
          </a:prstGeom>
        </p:spPr>
        <p:txBody>
          <a:bodyPr/>
          <a:lstStyle/>
          <a:p>
            <a:pPr lvl="0"/>
            <a:r>
              <a:rPr lang="en-US" sz="2400" dirty="0"/>
              <a:t>Develop NCWM Pub 14 guidance and supplemental checklist criteria for type evaluation of software / software-based devices.</a:t>
            </a:r>
          </a:p>
          <a:p>
            <a:r>
              <a:rPr lang="en-US" sz="2400" dirty="0"/>
              <a:t>Advise S&amp;T committee on items for HB44 related to software</a:t>
            </a:r>
          </a:p>
          <a:p>
            <a:r>
              <a:rPr lang="en-US" sz="2400" dirty="0"/>
              <a:t>Support the NTEP committee, NTEP evaluation process and NTEP laboratories</a:t>
            </a:r>
          </a:p>
          <a:p>
            <a:r>
              <a:rPr lang="en-US" sz="2400" dirty="0"/>
              <a:t>Provide or assist with Training </a:t>
            </a:r>
          </a:p>
          <a:p>
            <a:pPr lvl="1"/>
            <a:r>
              <a:rPr lang="en-US" sz="2175" dirty="0"/>
              <a:t>Assist in the development of training materials and guidelines for Weights and Measures inspectors</a:t>
            </a:r>
          </a:p>
          <a:p>
            <a:pPr lvl="1"/>
            <a:r>
              <a:rPr lang="en-US" sz="2175" dirty="0"/>
              <a:t>Promote a clear understanding of the use of software in weighing and measuring devices in NCWM</a:t>
            </a:r>
          </a:p>
          <a:p>
            <a:pPr lvl="1"/>
            <a:r>
              <a:rPr lang="en-US" sz="2175" dirty="0"/>
              <a:t>Consider the development of guidelines and training aides to educate manufacturers, designers, service technicians and end users</a:t>
            </a:r>
          </a:p>
          <a:p>
            <a:endParaRPr lang="en-US" dirty="0"/>
          </a:p>
        </p:txBody>
      </p:sp>
    </p:spTree>
    <p:extLst>
      <p:ext uri="{BB962C8B-B14F-4D97-AF65-F5344CB8AC3E}">
        <p14:creationId xmlns:p14="http://schemas.microsoft.com/office/powerpoint/2010/main" val="42390267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Agenda</a:t>
            </a:r>
          </a:p>
        </p:txBody>
      </p:sp>
      <p:sp>
        <p:nvSpPr>
          <p:cNvPr id="5" name="Slide Number Placeholder 4"/>
          <p:cNvSpPr>
            <a:spLocks noGrp="1"/>
          </p:cNvSpPr>
          <p:nvPr>
            <p:ph type="sldNum" sz="quarter" idx="10"/>
          </p:nvPr>
        </p:nvSpPr>
        <p:spPr/>
        <p:txBody>
          <a:bodyPr/>
          <a:lstStyle/>
          <a:p>
            <a:fld id="{2B2B68EE-DD1E-4368-AFCE-24A50EC7BF18}" type="slidenum">
              <a:rPr lang="en-US" smtClean="0"/>
              <a:pPr/>
              <a:t>4</a:t>
            </a:fld>
            <a:endParaRPr lang="en-US" dirty="0"/>
          </a:p>
        </p:txBody>
      </p:sp>
      <p:sp>
        <p:nvSpPr>
          <p:cNvPr id="9" name="Text Placeholder 8">
            <a:extLst>
              <a:ext uri="{FF2B5EF4-FFF2-40B4-BE49-F238E27FC236}">
                <a16:creationId xmlns:a16="http://schemas.microsoft.com/office/drawing/2014/main" id="{EF1B84E0-551B-4FD9-9FAF-6059C5B1F257}"/>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10" name="Rectangle 9">
            <a:extLst>
              <a:ext uri="{FF2B5EF4-FFF2-40B4-BE49-F238E27FC236}">
                <a16:creationId xmlns:a16="http://schemas.microsoft.com/office/drawing/2014/main" id="{AA84F621-B9A2-429E-AAF3-1141BD9C64E5}"/>
              </a:ext>
            </a:extLst>
          </p:cNvPr>
          <p:cNvSpPr/>
          <p:nvPr/>
        </p:nvSpPr>
        <p:spPr>
          <a:xfrm>
            <a:off x="381000" y="2101215"/>
            <a:ext cx="11321456" cy="3539430"/>
          </a:xfrm>
          <a:prstGeom prst="rect">
            <a:avLst/>
          </a:prstGeom>
        </p:spPr>
        <p:txBody>
          <a:bodyPr wrap="square">
            <a:spAutoFit/>
          </a:bodyPr>
          <a:lstStyle/>
          <a:p>
            <a:pPr marL="285750" indent="-285750">
              <a:buFont typeface="Arial" panose="020B0604020202020204" pitchFamily="34" charset="0"/>
              <a:buChar char="•"/>
            </a:pPr>
            <a:r>
              <a:rPr lang="en-US" sz="3200" dirty="0"/>
              <a:t>Describe concepts related to software in general and specifically software versioning</a:t>
            </a:r>
          </a:p>
          <a:p>
            <a:pPr marL="285750" indent="-285750">
              <a:buFont typeface="Arial" panose="020B0604020202020204" pitchFamily="34" charset="0"/>
              <a:buChar char="•"/>
            </a:pPr>
            <a:r>
              <a:rPr lang="en-US" sz="3200" dirty="0"/>
              <a:t>Provide examples of how to identify software versions/revisions on several types of devices, such as retail scales, WIM installations, retail motor fuel dispensers, and LMDs</a:t>
            </a:r>
          </a:p>
          <a:p>
            <a:pPr marL="285750" indent="-285750">
              <a:buFont typeface="Arial" panose="020B0604020202020204" pitchFamily="34" charset="0"/>
              <a:buChar char="•"/>
            </a:pPr>
            <a:r>
              <a:rPr lang="en-US" sz="3200" dirty="0"/>
              <a:t>Provide an update on how software affects the field inspection process</a:t>
            </a:r>
          </a:p>
        </p:txBody>
      </p:sp>
    </p:spTree>
    <p:extLst>
      <p:ext uri="{BB962C8B-B14F-4D97-AF65-F5344CB8AC3E}">
        <p14:creationId xmlns:p14="http://schemas.microsoft.com/office/powerpoint/2010/main" val="8663846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State of the Art - Review</a:t>
            </a:r>
          </a:p>
        </p:txBody>
      </p:sp>
      <p:sp>
        <p:nvSpPr>
          <p:cNvPr id="5" name="Slide Number Placeholder 4"/>
          <p:cNvSpPr>
            <a:spLocks noGrp="1"/>
          </p:cNvSpPr>
          <p:nvPr>
            <p:ph type="sldNum" sz="quarter" idx="10"/>
          </p:nvPr>
        </p:nvSpPr>
        <p:spPr/>
        <p:txBody>
          <a:bodyPr/>
          <a:lstStyle/>
          <a:p>
            <a:fld id="{2B2B68EE-DD1E-4368-AFCE-24A50EC7BF18}" type="slidenum">
              <a:rPr lang="en-US" smtClean="0"/>
              <a:pPr/>
              <a:t>5</a:t>
            </a:fld>
            <a:endParaRPr lang="en-US" dirty="0"/>
          </a:p>
        </p:txBody>
      </p:sp>
      <p:sp>
        <p:nvSpPr>
          <p:cNvPr id="7" name="Text Placeholder 6">
            <a:extLst>
              <a:ext uri="{FF2B5EF4-FFF2-40B4-BE49-F238E27FC236}">
                <a16:creationId xmlns:a16="http://schemas.microsoft.com/office/drawing/2014/main" id="{887D7712-7744-4A25-8270-F30AB9F03D2C}"/>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770020" y="1985211"/>
            <a:ext cx="10443411" cy="4315228"/>
          </a:xfrm>
          <a:prstGeom prst="rect">
            <a:avLst/>
          </a:prstGeom>
        </p:spPr>
        <p:txBody>
          <a:bodyPr/>
          <a:lstStyle/>
          <a:p>
            <a:r>
              <a:rPr lang="en-US" sz="2800" dirty="0"/>
              <a:t>With the ubiquitousness of PCs and mobile devices, the idea of a software application is becoming more widely understood/used  </a:t>
            </a:r>
          </a:p>
          <a:p>
            <a:r>
              <a:rPr lang="en-US" sz="2800" dirty="0"/>
              <a:t>Many consumer software applications are now acquired or accessed online (for example Apple Store, Google Play Store, Xbox Live)</a:t>
            </a:r>
          </a:p>
          <a:p>
            <a:r>
              <a:rPr lang="en-US" sz="2800" dirty="0"/>
              <a:t>Applications may be built-in, e.g., your cable TV receiver or </a:t>
            </a:r>
            <a:r>
              <a:rPr lang="en-US" sz="2800" dirty="0">
                <a:solidFill>
                  <a:srgbClr val="FF0000"/>
                </a:solidFill>
              </a:rPr>
              <a:t>Roomba</a:t>
            </a:r>
            <a:r>
              <a:rPr lang="en-US" sz="2800" dirty="0"/>
              <a:t> comes with pre-installed software designed for a specific purpose</a:t>
            </a:r>
          </a:p>
          <a:p>
            <a:r>
              <a:rPr lang="en-US" sz="2800" dirty="0"/>
              <a:t>Software applications might even be ‘pushed’ to a device by the developer of the software, or by a company’s IT department </a:t>
            </a:r>
          </a:p>
          <a:p>
            <a:pPr lvl="1"/>
            <a:r>
              <a:rPr lang="en-US" sz="2575" dirty="0"/>
              <a:t>‘State of the Art’ is a moving target</a:t>
            </a:r>
          </a:p>
        </p:txBody>
      </p:sp>
    </p:spTree>
    <p:extLst>
      <p:ext uri="{BB962C8B-B14F-4D97-AF65-F5344CB8AC3E}">
        <p14:creationId xmlns:p14="http://schemas.microsoft.com/office/powerpoint/2010/main" val="35954851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State of the Art Review (cont.)</a:t>
            </a:r>
          </a:p>
        </p:txBody>
      </p:sp>
      <p:sp>
        <p:nvSpPr>
          <p:cNvPr id="5" name="Slide Number Placeholder 4"/>
          <p:cNvSpPr>
            <a:spLocks noGrp="1"/>
          </p:cNvSpPr>
          <p:nvPr>
            <p:ph type="sldNum" sz="quarter" idx="10"/>
          </p:nvPr>
        </p:nvSpPr>
        <p:spPr/>
        <p:txBody>
          <a:bodyPr/>
          <a:lstStyle/>
          <a:p>
            <a:fld id="{2B2B68EE-DD1E-4368-AFCE-24A50EC7BF18}" type="slidenum">
              <a:rPr lang="en-US" smtClean="0"/>
              <a:pPr/>
              <a:t>6</a:t>
            </a:fld>
            <a:endParaRPr lang="en-US" dirty="0"/>
          </a:p>
        </p:txBody>
      </p:sp>
      <p:sp>
        <p:nvSpPr>
          <p:cNvPr id="7" name="Text Placeholder 6">
            <a:extLst>
              <a:ext uri="{FF2B5EF4-FFF2-40B4-BE49-F238E27FC236}">
                <a16:creationId xmlns:a16="http://schemas.microsoft.com/office/drawing/2014/main" id="{E5C58E0C-17D5-4D06-8F0F-56FC4F12B839}"/>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782053" y="1824964"/>
            <a:ext cx="10118558" cy="4403558"/>
          </a:xfrm>
          <a:prstGeom prst="rect">
            <a:avLst/>
          </a:prstGeom>
        </p:spPr>
        <p:txBody>
          <a:bodyPr/>
          <a:lstStyle/>
          <a:p>
            <a:r>
              <a:rPr lang="en-US" sz="2800" dirty="0"/>
              <a:t>Parts of a computer system and how they are organized  </a:t>
            </a:r>
          </a:p>
          <a:p>
            <a:pPr marL="692150" lvl="1" indent="-434975">
              <a:buFont typeface="Wingdings" panose="05000000000000000000" pitchFamily="2" charset="2"/>
              <a:buChar char="ü"/>
            </a:pPr>
            <a:r>
              <a:rPr lang="en-US" sz="2400" dirty="0"/>
              <a:t>The computer  - a collection of electronic hardware (processor, network card, memory, hard drive, display…) </a:t>
            </a:r>
          </a:p>
          <a:p>
            <a:pPr marL="692150" lvl="1" indent="-434975">
              <a:buFont typeface="Wingdings" panose="05000000000000000000" pitchFamily="2" charset="2"/>
              <a:buChar char="ü"/>
            </a:pPr>
            <a:r>
              <a:rPr lang="en-US" sz="2400" dirty="0"/>
              <a:t>The operating system software, which contains modules that allow the user (or other software) to access the hardware and organize files</a:t>
            </a:r>
          </a:p>
          <a:p>
            <a:pPr marL="692150" lvl="1" indent="-434975">
              <a:buFont typeface="Wingdings" panose="05000000000000000000" pitchFamily="2" charset="2"/>
              <a:buChar char="ü"/>
            </a:pPr>
            <a:r>
              <a:rPr lang="en-US" sz="2400" dirty="0"/>
              <a:t>End user applications that allow us to do meaningful things, like browse the web (Edge, Chrome), edit documents (Microsoft Word),or create and give presentations (MS PowerPoint)</a:t>
            </a:r>
          </a:p>
          <a:p>
            <a:pPr marL="692150" lvl="1" indent="-434975">
              <a:buFont typeface="Wingdings" panose="05000000000000000000" pitchFamily="2" charset="2"/>
              <a:buChar char="ü"/>
            </a:pPr>
            <a:r>
              <a:rPr lang="en-US" sz="2400" dirty="0">
                <a:solidFill>
                  <a:srgbClr val="FF0000"/>
                </a:solidFill>
              </a:rPr>
              <a:t>Software may be running locally or remotely (e.g. in the cloud). </a:t>
            </a:r>
          </a:p>
        </p:txBody>
      </p:sp>
    </p:spTree>
    <p:extLst>
      <p:ext uri="{BB962C8B-B14F-4D97-AF65-F5344CB8AC3E}">
        <p14:creationId xmlns:p14="http://schemas.microsoft.com/office/powerpoint/2010/main" val="6326003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The Future Is Here</a:t>
            </a:r>
          </a:p>
        </p:txBody>
      </p:sp>
      <p:sp>
        <p:nvSpPr>
          <p:cNvPr id="5" name="Slide Number Placeholder 4"/>
          <p:cNvSpPr>
            <a:spLocks noGrp="1"/>
          </p:cNvSpPr>
          <p:nvPr>
            <p:ph type="sldNum" sz="quarter" idx="10"/>
          </p:nvPr>
        </p:nvSpPr>
        <p:spPr/>
        <p:txBody>
          <a:bodyPr/>
          <a:lstStyle/>
          <a:p>
            <a:fld id="{2B2B68EE-DD1E-4368-AFCE-24A50EC7BF18}" type="slidenum">
              <a:rPr lang="en-US" smtClean="0"/>
              <a:pPr/>
              <a:t>7</a:t>
            </a:fld>
            <a:endParaRPr lang="en-US" dirty="0"/>
          </a:p>
        </p:txBody>
      </p:sp>
      <p:sp>
        <p:nvSpPr>
          <p:cNvPr id="7" name="Text Placeholder 6">
            <a:extLst>
              <a:ext uri="{FF2B5EF4-FFF2-40B4-BE49-F238E27FC236}">
                <a16:creationId xmlns:a16="http://schemas.microsoft.com/office/drawing/2014/main" id="{6D3B014D-0428-48F7-8454-550E9CFBFC1E}"/>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776624" y="1970930"/>
            <a:ext cx="10638752" cy="4017667"/>
          </a:xfrm>
          <a:prstGeom prst="rect">
            <a:avLst/>
          </a:prstGeom>
        </p:spPr>
        <p:txBody>
          <a:bodyPr/>
          <a:lstStyle/>
          <a:p>
            <a:r>
              <a:rPr lang="en-US" sz="3200" dirty="0"/>
              <a:t>Indication of current software version is now required for </a:t>
            </a:r>
            <a:r>
              <a:rPr lang="en-US" sz="3200" b="1" i="1" dirty="0"/>
              <a:t>all</a:t>
            </a:r>
            <a:r>
              <a:rPr lang="en-US" sz="3200" dirty="0"/>
              <a:t> software-based devices manufactured as of Jan 1, 2022. </a:t>
            </a:r>
          </a:p>
          <a:p>
            <a:r>
              <a:rPr lang="en-US" sz="3200" dirty="0"/>
              <a:t>The implication is that the Certificate of Conformance for all these software-based devices will have instructions explaining how to identify the relevant software version(s) and/or follow basic rules to make identification of revision straightforward.</a:t>
            </a:r>
          </a:p>
          <a:p>
            <a:endParaRPr lang="en-US" dirty="0"/>
          </a:p>
          <a:p>
            <a:endParaRPr lang="en-US" dirty="0"/>
          </a:p>
        </p:txBody>
      </p:sp>
    </p:spTree>
    <p:extLst>
      <p:ext uri="{BB962C8B-B14F-4D97-AF65-F5344CB8AC3E}">
        <p14:creationId xmlns:p14="http://schemas.microsoft.com/office/powerpoint/2010/main" val="1583850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Metrologically Significant Software</a:t>
            </a:r>
          </a:p>
        </p:txBody>
      </p:sp>
      <p:sp>
        <p:nvSpPr>
          <p:cNvPr id="5" name="Slide Number Placeholder 4"/>
          <p:cNvSpPr>
            <a:spLocks noGrp="1"/>
          </p:cNvSpPr>
          <p:nvPr>
            <p:ph type="sldNum" sz="quarter" idx="10"/>
          </p:nvPr>
        </p:nvSpPr>
        <p:spPr/>
        <p:txBody>
          <a:bodyPr/>
          <a:lstStyle/>
          <a:p>
            <a:fld id="{2B2B68EE-DD1E-4368-AFCE-24A50EC7BF18}" type="slidenum">
              <a:rPr lang="en-US" smtClean="0"/>
              <a:pPr/>
              <a:t>8</a:t>
            </a:fld>
            <a:endParaRPr lang="en-US" dirty="0"/>
          </a:p>
        </p:txBody>
      </p:sp>
      <p:sp>
        <p:nvSpPr>
          <p:cNvPr id="7" name="Text Placeholder 6">
            <a:extLst>
              <a:ext uri="{FF2B5EF4-FFF2-40B4-BE49-F238E27FC236}">
                <a16:creationId xmlns:a16="http://schemas.microsoft.com/office/drawing/2014/main" id="{16A79C22-7781-4783-BCD4-35B50682A946}"/>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921002" y="2178784"/>
            <a:ext cx="10349995" cy="2500432"/>
          </a:xfrm>
          <a:prstGeom prst="rect">
            <a:avLst/>
          </a:prstGeom>
        </p:spPr>
        <p:txBody>
          <a:bodyPr/>
          <a:lstStyle/>
          <a:p>
            <a:pPr marL="292100" indent="-292100">
              <a:lnSpc>
                <a:spcPct val="115000"/>
              </a:lnSpc>
              <a:spcBef>
                <a:spcPts val="0"/>
              </a:spcBef>
            </a:pPr>
            <a:r>
              <a:rPr lang="en-US" sz="2800" b="1" dirty="0">
                <a:ea typeface="SimSun"/>
                <a:cs typeface="Times New Roman"/>
              </a:rPr>
              <a:t>Metrologically Significant Software </a:t>
            </a:r>
            <a:r>
              <a:rPr lang="en-US" sz="2800" dirty="0">
                <a:ea typeface="SimSun"/>
                <a:cs typeface="Times New Roman"/>
              </a:rPr>
              <a:t>- the subset of software modules that impact the accuracy of the device or representation of the measurement or transaction to the consumer.</a:t>
            </a:r>
          </a:p>
          <a:p>
            <a:pPr marL="0" indent="0">
              <a:lnSpc>
                <a:spcPct val="115000"/>
              </a:lnSpc>
              <a:spcBef>
                <a:spcPts val="0"/>
              </a:spcBef>
              <a:buNone/>
            </a:pPr>
            <a:endParaRPr lang="en-US" sz="2400" dirty="0">
              <a:ea typeface="SimSun"/>
              <a:cs typeface="Times New Roman"/>
            </a:endParaRPr>
          </a:p>
          <a:p>
            <a:pPr marL="292100" indent="-292100">
              <a:lnSpc>
                <a:spcPct val="115000"/>
              </a:lnSpc>
              <a:spcBef>
                <a:spcPts val="0"/>
              </a:spcBef>
              <a:buNone/>
            </a:pPr>
            <a:r>
              <a:rPr lang="en-US" sz="2400" dirty="0">
                <a:ea typeface="SimSun"/>
                <a:cs typeface="Times New Roman"/>
              </a:rPr>
              <a:t> </a:t>
            </a:r>
          </a:p>
          <a:p>
            <a:pPr marL="0" indent="0">
              <a:lnSpc>
                <a:spcPct val="115000"/>
              </a:lnSpc>
              <a:spcBef>
                <a:spcPts val="0"/>
              </a:spcBef>
              <a:buNone/>
            </a:pPr>
            <a:endParaRPr lang="en-US" dirty="0">
              <a:ea typeface="SimSun"/>
              <a:cs typeface="Times New Roman"/>
            </a:endParaRPr>
          </a:p>
        </p:txBody>
      </p:sp>
    </p:spTree>
    <p:extLst>
      <p:ext uri="{BB962C8B-B14F-4D97-AF65-F5344CB8AC3E}">
        <p14:creationId xmlns:p14="http://schemas.microsoft.com/office/powerpoint/2010/main" val="39458519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2B2254-19BC-4EAC-841F-DCC82C918C67}"/>
              </a:ext>
            </a:extLst>
          </p:cNvPr>
          <p:cNvSpPr>
            <a:spLocks noGrp="1"/>
          </p:cNvSpPr>
          <p:nvPr>
            <p:ph type="title"/>
          </p:nvPr>
        </p:nvSpPr>
        <p:spPr/>
        <p:txBody>
          <a:bodyPr/>
          <a:lstStyle/>
          <a:p>
            <a:r>
              <a:rPr lang="en-US" dirty="0"/>
              <a:t>Software Separation</a:t>
            </a:r>
          </a:p>
        </p:txBody>
      </p:sp>
      <p:sp>
        <p:nvSpPr>
          <p:cNvPr id="5" name="Slide Number Placeholder 4"/>
          <p:cNvSpPr>
            <a:spLocks noGrp="1"/>
          </p:cNvSpPr>
          <p:nvPr>
            <p:ph type="sldNum" sz="quarter" idx="10"/>
          </p:nvPr>
        </p:nvSpPr>
        <p:spPr/>
        <p:txBody>
          <a:bodyPr/>
          <a:lstStyle/>
          <a:p>
            <a:fld id="{2B2B68EE-DD1E-4368-AFCE-24A50EC7BF18}" type="slidenum">
              <a:rPr lang="en-US" smtClean="0"/>
              <a:pPr/>
              <a:t>9</a:t>
            </a:fld>
            <a:endParaRPr lang="en-US" dirty="0"/>
          </a:p>
        </p:txBody>
      </p:sp>
      <p:sp>
        <p:nvSpPr>
          <p:cNvPr id="8" name="Text Placeholder 7">
            <a:extLst>
              <a:ext uri="{FF2B5EF4-FFF2-40B4-BE49-F238E27FC236}">
                <a16:creationId xmlns:a16="http://schemas.microsoft.com/office/drawing/2014/main" id="{0F051DF7-A1F0-4694-BF63-F39A4FB40C54}"/>
              </a:ext>
            </a:extLst>
          </p:cNvPr>
          <p:cNvSpPr>
            <a:spLocks noGrp="1"/>
          </p:cNvSpPr>
          <p:nvPr>
            <p:ph type="body" sz="quarter" idx="11"/>
          </p:nvPr>
        </p:nvSpPr>
        <p:spPr/>
        <p:txBody>
          <a:bodyPr/>
          <a:lstStyle/>
          <a:p>
            <a:r>
              <a:rPr lang="en-US" dirty="0"/>
              <a:t>Software in W&amp;M Certification and Inspection</a:t>
            </a:r>
          </a:p>
          <a:p>
            <a:endParaRPr lang="en-US" dirty="0"/>
          </a:p>
        </p:txBody>
      </p:sp>
      <p:sp>
        <p:nvSpPr>
          <p:cNvPr id="4" name="Content Placeholder 3"/>
          <p:cNvSpPr>
            <a:spLocks noGrp="1"/>
          </p:cNvSpPr>
          <p:nvPr>
            <p:ph idx="4294967295"/>
          </p:nvPr>
        </p:nvSpPr>
        <p:spPr>
          <a:xfrm>
            <a:off x="553453" y="1816769"/>
            <a:ext cx="11245256" cy="4006516"/>
          </a:xfrm>
          <a:prstGeom prst="rect">
            <a:avLst/>
          </a:prstGeom>
        </p:spPr>
        <p:txBody>
          <a:bodyPr/>
          <a:lstStyle/>
          <a:p>
            <a:r>
              <a:rPr lang="en-US" sz="2400" dirty="0"/>
              <a:t>Manufacturers may choose to separate metrologically significant software from non-metrologically significant software.</a:t>
            </a:r>
          </a:p>
          <a:p>
            <a:r>
              <a:rPr lang="en-US" sz="2400" dirty="0"/>
              <a:t>Separation would allow the revision of the non-metrological portion without the need for further evaluation. In addition, non-metrologically significant software may be updated on devices without breaking a seal, if so designed. </a:t>
            </a:r>
          </a:p>
          <a:p>
            <a:r>
              <a:rPr lang="en-US" sz="2400" dirty="0"/>
              <a:t>The metrologically significant software part of a measuring instrument (device or sub-assembly) includes all software modules (programs, subroutines, objects, etc.) that perform metrologically significant functions or contain metrologically significant data. </a:t>
            </a:r>
          </a:p>
          <a:p>
            <a:r>
              <a:rPr lang="en-US" sz="2400" dirty="0"/>
              <a:t>If the separation of the software is not possible or needed, then the software is considered metrologically significant as a whole.  </a:t>
            </a:r>
          </a:p>
        </p:txBody>
      </p:sp>
    </p:spTree>
    <p:extLst>
      <p:ext uri="{BB962C8B-B14F-4D97-AF65-F5344CB8AC3E}">
        <p14:creationId xmlns:p14="http://schemas.microsoft.com/office/powerpoint/2010/main" val="70895737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Mettler-Toledo-Colors">
      <a:dk1>
        <a:srgbClr val="004696"/>
      </a:dk1>
      <a:lt1>
        <a:srgbClr val="FFFFFF"/>
      </a:lt1>
      <a:dk2>
        <a:srgbClr val="FFFFFF"/>
      </a:dk2>
      <a:lt2>
        <a:srgbClr val="3399FF"/>
      </a:lt2>
      <a:accent1>
        <a:srgbClr val="004696"/>
      </a:accent1>
      <a:accent2>
        <a:srgbClr val="3399FF"/>
      </a:accent2>
      <a:accent3>
        <a:srgbClr val="93CCFF"/>
      </a:accent3>
      <a:accent4>
        <a:srgbClr val="60B612"/>
      </a:accent4>
      <a:accent5>
        <a:srgbClr val="CCF595"/>
      </a:accent5>
      <a:accent6>
        <a:srgbClr val="E69400"/>
      </a:accent6>
      <a:hlink>
        <a:srgbClr val="004696"/>
      </a:hlink>
      <a:folHlink>
        <a:srgbClr val="70B711"/>
      </a:folHlink>
    </a:clrScheme>
    <a:fontScheme name="Arial-Font">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Mettler-Toledo-Colors">
      <a:dk1>
        <a:srgbClr val="004696"/>
      </a:dk1>
      <a:lt1>
        <a:srgbClr val="FFFFFF"/>
      </a:lt1>
      <a:dk2>
        <a:srgbClr val="FFFFFF"/>
      </a:dk2>
      <a:lt2>
        <a:srgbClr val="3399FF"/>
      </a:lt2>
      <a:accent1>
        <a:srgbClr val="004696"/>
      </a:accent1>
      <a:accent2>
        <a:srgbClr val="3399FF"/>
      </a:accent2>
      <a:accent3>
        <a:srgbClr val="93CCFF"/>
      </a:accent3>
      <a:accent4>
        <a:srgbClr val="60B612"/>
      </a:accent4>
      <a:accent5>
        <a:srgbClr val="CCF595"/>
      </a:accent5>
      <a:accent6>
        <a:srgbClr val="E69400"/>
      </a:accent6>
      <a:hlink>
        <a:srgbClr val="004696"/>
      </a:hlink>
      <a:folHlink>
        <a:srgbClr val="70B711"/>
      </a:folHlink>
    </a:clrScheme>
    <a:fontScheme name="Arial-Font">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440640499E045B20B22771E0D8221" ma:contentTypeVersion="22" ma:contentTypeDescription="Create a new document." ma:contentTypeScope="" ma:versionID="7cdbad01cd0d5462f9e60ee45f969c36">
  <xsd:schema xmlns:xsd="http://www.w3.org/2001/XMLSchema" xmlns:xs="http://www.w3.org/2001/XMLSchema" xmlns:p="http://schemas.microsoft.com/office/2006/metadata/properties" xmlns:ns2="e821e515-2ed6-42dc-8244-a8315a5cc19a" xmlns:ns3="e1c729d5-d8dd-4ccd-87aa-46ea52ddd4a6" targetNamespace="http://schemas.microsoft.com/office/2006/metadata/properties" ma:root="true" ma:fieldsID="6eb1b3256f20b338b65b67a3e366e44a" ns2:_="" ns3:_="">
    <xsd:import namespace="e821e515-2ed6-42dc-8244-a8315a5cc19a"/>
    <xsd:import namespace="e1c729d5-d8dd-4ccd-87aa-46ea52ddd4a6"/>
    <xsd:element name="properties">
      <xsd:complexType>
        <xsd:sequence>
          <xsd:element name="documentManagement">
            <xsd:complexType>
              <xsd:all>
                <xsd:element ref="ns2:SharedWithUsers" minOccurs="0"/>
                <xsd:element ref="ns3:MigrationSourceURL" minOccurs="0"/>
                <xsd:element ref="ns2:SharedWithDetails" minOccurs="0"/>
                <xsd:element ref="ns2:LastSharedByTime" minOccurs="0"/>
                <xsd:element ref="ns2:LastSharedByUser"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1e515-2ed6-42dc-8244-a8315a5cc1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Time" ma:index="11" nillable="true" ma:displayName="Last Shared By Time"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TaxCatchAll" ma:index="26" nillable="true" ma:displayName="Taxonomy Catch All Column" ma:hidden="true" ma:list="{a0de06aa-230a-41a3-a587-8f6872d495ab}" ma:internalName="TaxCatchAll" ma:showField="CatchAllData" ma:web="e821e515-2ed6-42dc-8244-a8315a5cc1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c729d5-d8dd-4ccd-87aa-46ea52ddd4a6" elementFormDefault="qualified">
    <xsd:import namespace="http://schemas.microsoft.com/office/2006/documentManagement/types"/>
    <xsd:import namespace="http://schemas.microsoft.com/office/infopath/2007/PartnerControls"/>
    <xsd:element name="MigrationSourceURL" ma:index="9" nillable="true" ma:displayName="MigrationSourceURL" ma:internalName="MigrationSourceURL">
      <xsd:simpleType>
        <xsd:restriction base="dms:Note">
          <xsd:maxLength value="255"/>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82bce29-4b9a-4a84-ab75-f0ea1c3771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821e515-2ed6-42dc-8244-a8315a5cc19a" xsi:nil="true"/>
    <MigrationSourceURL xmlns="e1c729d5-d8dd-4ccd-87aa-46ea52ddd4a6" xsi:nil="true"/>
    <lcf76f155ced4ddcb4097134ff3c332f xmlns="e1c729d5-d8dd-4ccd-87aa-46ea52ddd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093E76-32C0-4BC8-9322-C0B5661D592F}"/>
</file>

<file path=customXml/itemProps2.xml><?xml version="1.0" encoding="utf-8"?>
<ds:datastoreItem xmlns:ds="http://schemas.openxmlformats.org/officeDocument/2006/customXml" ds:itemID="{2FDDEFF7-2B30-408D-9FFB-CEF884205ED1}"/>
</file>

<file path=customXml/itemProps3.xml><?xml version="1.0" encoding="utf-8"?>
<ds:datastoreItem xmlns:ds="http://schemas.openxmlformats.org/officeDocument/2006/customXml" ds:itemID="{7ECE5B3E-291D-4F21-84B9-18B26570FEE9}"/>
</file>

<file path=docProps/app.xml><?xml version="1.0" encoding="utf-8"?>
<Properties xmlns="http://schemas.openxmlformats.org/officeDocument/2006/extended-properties" xmlns:vt="http://schemas.openxmlformats.org/officeDocument/2006/docPropsVTypes">
  <Template>blank</Template>
  <TotalTime>0</TotalTime>
  <Words>3549</Words>
  <Application>Microsoft Office PowerPoint</Application>
  <PresentationFormat>Widescreen</PresentationFormat>
  <Paragraphs>224</Paragraphs>
  <Slides>28</Slides>
  <Notes>22</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SimSun</vt:lpstr>
      <vt:lpstr>Arial</vt:lpstr>
      <vt:lpstr>Calibri</vt:lpstr>
      <vt:lpstr>Century Gothic</vt:lpstr>
      <vt:lpstr>Times New Roman</vt:lpstr>
      <vt:lpstr>Wingdings</vt:lpstr>
      <vt:lpstr>Office Theme</vt:lpstr>
      <vt:lpstr>1_Office Theme</vt:lpstr>
      <vt:lpstr>Software in W&amp;M Certification and Inspection    </vt:lpstr>
      <vt:lpstr>Introduction </vt:lpstr>
      <vt:lpstr>Software Sector Role and Goals </vt:lpstr>
      <vt:lpstr>Agenda</vt:lpstr>
      <vt:lpstr>State of the Art - Review</vt:lpstr>
      <vt:lpstr>State of the Art Review (cont.)</vt:lpstr>
      <vt:lpstr>The Future Is Here</vt:lpstr>
      <vt:lpstr>Metrologically Significant Software</vt:lpstr>
      <vt:lpstr>Software Separation</vt:lpstr>
      <vt:lpstr>The Necessity of Software Maintenance </vt:lpstr>
      <vt:lpstr>Software Maintenance</vt:lpstr>
      <vt:lpstr>HB44 Guidelines on Software</vt:lpstr>
      <vt:lpstr>HB44 Guidelines on Software</vt:lpstr>
      <vt:lpstr>Acceptable Icons or Menu Items</vt:lpstr>
      <vt:lpstr>Examples from the Field</vt:lpstr>
      <vt:lpstr>Example 1: Scales</vt:lpstr>
      <vt:lpstr>Example 1: Scales - Summary</vt:lpstr>
      <vt:lpstr>Example 2 – LMD</vt:lpstr>
      <vt:lpstr>Example 2 – LMD – Information in CoC</vt:lpstr>
      <vt:lpstr>Example 2 – LMD (cont.)</vt:lpstr>
      <vt:lpstr>Example 3: Truck Weigh-in-Motion scale</vt:lpstr>
      <vt:lpstr>Example 3: Truck Weigh-in-Motion scale</vt:lpstr>
      <vt:lpstr>Example 4: Automatic Weighing System</vt:lpstr>
      <vt:lpstr>Example 5: Computing Scale</vt:lpstr>
      <vt:lpstr>Example 6: Point of Sale Application</vt:lpstr>
      <vt:lpstr>Example 7: Retail Motor Fuel Dispensers</vt:lpstr>
      <vt:lpstr>Difficult Situations</vt:lpstr>
      <vt:lpstr>Conclusion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2018-11-09T18:16:05Z</dcterms:created>
  <dcterms:modified xsi:type="dcterms:W3CDTF">2025-08-29T19:28:39Z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998a045-e53d-4dce-a8d7-f41d40d412ce_Enabled">
    <vt:lpwstr>True</vt:lpwstr>
  </property>
  <property fmtid="{D5CDD505-2E9C-101B-9397-08002B2CF9AE}" pid="3" name="MSIP_Label_c998a045-e53d-4dce-a8d7-f41d40d412ce_SiteId">
    <vt:lpwstr>0804c951-93a0-405d-80e4-fa87c7551d6a</vt:lpwstr>
  </property>
  <property fmtid="{D5CDD505-2E9C-101B-9397-08002B2CF9AE}" pid="4" name="MSIP_Label_c998a045-e53d-4dce-a8d7-f41d40d412ce_Owner">
    <vt:lpwstr>James.Pettinato@technipfmc.com</vt:lpwstr>
  </property>
  <property fmtid="{D5CDD505-2E9C-101B-9397-08002B2CF9AE}" pid="5" name="MSIP_Label_c998a045-e53d-4dce-a8d7-f41d40d412ce_SetDate">
    <vt:lpwstr>2021-05-04T17:11:26.5528162Z</vt:lpwstr>
  </property>
  <property fmtid="{D5CDD505-2E9C-101B-9397-08002B2CF9AE}" pid="6" name="MSIP_Label_c998a045-e53d-4dce-a8d7-f41d40d412ce_Name">
    <vt:lpwstr>General</vt:lpwstr>
  </property>
  <property fmtid="{D5CDD505-2E9C-101B-9397-08002B2CF9AE}" pid="7" name="MSIP_Label_c998a045-e53d-4dce-a8d7-f41d40d412ce_Application">
    <vt:lpwstr>Microsoft Azure Information Protection</vt:lpwstr>
  </property>
  <property fmtid="{D5CDD505-2E9C-101B-9397-08002B2CF9AE}" pid="8" name="MSIP_Label_c998a045-e53d-4dce-a8d7-f41d40d412ce_ActionId">
    <vt:lpwstr>5d5fb12e-7f1a-4859-91cf-af8fe6d774c1</vt:lpwstr>
  </property>
  <property fmtid="{D5CDD505-2E9C-101B-9397-08002B2CF9AE}" pid="9" name="MSIP_Label_c998a045-e53d-4dce-a8d7-f41d40d412ce_Extended_MSFT_Method">
    <vt:lpwstr>Automatic</vt:lpwstr>
  </property>
  <property fmtid="{D5CDD505-2E9C-101B-9397-08002B2CF9AE}" pid="10" name="MSIP_Label_3b48b937-0ae3-46f5-b32e-f3232b5be847_Enabled">
    <vt:lpwstr>True</vt:lpwstr>
  </property>
  <property fmtid="{D5CDD505-2E9C-101B-9397-08002B2CF9AE}" pid="11" name="MSIP_Label_3b48b937-0ae3-46f5-b32e-f3232b5be847_SiteId">
    <vt:lpwstr>9179d01a-e94c-4488-b5f0-4554bc474f8c</vt:lpwstr>
  </property>
  <property fmtid="{D5CDD505-2E9C-101B-9397-08002B2CF9AE}" pid="12" name="MSIP_Label_3b48b937-0ae3-46f5-b32e-f3232b5be847_Owner">
    <vt:lpwstr>James.Pettinato@technipfmc.com</vt:lpwstr>
  </property>
  <property fmtid="{D5CDD505-2E9C-101B-9397-08002B2CF9AE}" pid="13" name="MSIP_Label_3b48b937-0ae3-46f5-b32e-f3232b5be847_SetDate">
    <vt:lpwstr>2019-09-26T19:02:25.2660928Z</vt:lpwstr>
  </property>
  <property fmtid="{D5CDD505-2E9C-101B-9397-08002B2CF9AE}" pid="14" name="MSIP_Label_3b48b937-0ae3-46f5-b32e-f3232b5be847_Name">
    <vt:lpwstr>General</vt:lpwstr>
  </property>
  <property fmtid="{D5CDD505-2E9C-101B-9397-08002B2CF9AE}" pid="15" name="MSIP_Label_3b48b937-0ae3-46f5-b32e-f3232b5be847_Application">
    <vt:lpwstr>Microsoft Azure Information Protection</vt:lpwstr>
  </property>
  <property fmtid="{D5CDD505-2E9C-101B-9397-08002B2CF9AE}" pid="16" name="MSIP_Label_3b48b937-0ae3-46f5-b32e-f3232b5be847_Extended_MSFT_Method">
    <vt:lpwstr>Automatic</vt:lpwstr>
  </property>
  <property fmtid="{D5CDD505-2E9C-101B-9397-08002B2CF9AE}" pid="17" name="MSIP_Label_8caabacf-b917-4a45-9a5f-ed3a53d2eeb7_Enabled">
    <vt:lpwstr>true</vt:lpwstr>
  </property>
  <property fmtid="{D5CDD505-2E9C-101B-9397-08002B2CF9AE}" pid="18" name="MSIP_Label_8caabacf-b917-4a45-9a5f-ed3a53d2eeb7_SetDate">
    <vt:lpwstr>2022-09-15T20:55:28Z</vt:lpwstr>
  </property>
  <property fmtid="{D5CDD505-2E9C-101B-9397-08002B2CF9AE}" pid="19" name="MSIP_Label_8caabacf-b917-4a45-9a5f-ed3a53d2eeb7_Method">
    <vt:lpwstr>Standard</vt:lpwstr>
  </property>
  <property fmtid="{D5CDD505-2E9C-101B-9397-08002B2CF9AE}" pid="20" name="MSIP_Label_8caabacf-b917-4a45-9a5f-ed3a53d2eeb7_Name">
    <vt:lpwstr>Anyone - No Protection</vt:lpwstr>
  </property>
  <property fmtid="{D5CDD505-2E9C-101B-9397-08002B2CF9AE}" pid="21" name="MSIP_Label_8caabacf-b917-4a45-9a5f-ed3a53d2eeb7_SiteId">
    <vt:lpwstr>0804c951-93a0-405d-80e4-fa87c7551d6a</vt:lpwstr>
  </property>
  <property fmtid="{D5CDD505-2E9C-101B-9397-08002B2CF9AE}" pid="22" name="MSIP_Label_8caabacf-b917-4a45-9a5f-ed3a53d2eeb7_ActionId">
    <vt:lpwstr>5d5fb12e-7f1a-4859-91cf-af8fe6d774c1</vt:lpwstr>
  </property>
  <property fmtid="{D5CDD505-2E9C-101B-9397-08002B2CF9AE}" pid="23" name="MSIP_Label_8caabacf-b917-4a45-9a5f-ed3a53d2eeb7_ContentBits">
    <vt:lpwstr>0</vt:lpwstr>
  </property>
  <property fmtid="{D5CDD505-2E9C-101B-9397-08002B2CF9AE}" pid="24" name="MSIP_Label_defa4170-0d19-0005-0004-bc88714345d2_Enabled">
    <vt:lpwstr>true</vt:lpwstr>
  </property>
  <property fmtid="{D5CDD505-2E9C-101B-9397-08002B2CF9AE}" pid="25" name="MSIP_Label_defa4170-0d19-0005-0004-bc88714345d2_SetDate">
    <vt:lpwstr>2024-11-26T13:45:28Z</vt:lpwstr>
  </property>
  <property fmtid="{D5CDD505-2E9C-101B-9397-08002B2CF9AE}" pid="26" name="MSIP_Label_defa4170-0d19-0005-0004-bc88714345d2_Method">
    <vt:lpwstr>Standard</vt:lpwstr>
  </property>
  <property fmtid="{D5CDD505-2E9C-101B-9397-08002B2CF9AE}" pid="27" name="MSIP_Label_defa4170-0d19-0005-0004-bc88714345d2_Name">
    <vt:lpwstr>defa4170-0d19-0005-0004-bc88714345d2</vt:lpwstr>
  </property>
  <property fmtid="{D5CDD505-2E9C-101B-9397-08002B2CF9AE}" pid="28" name="MSIP_Label_defa4170-0d19-0005-0004-bc88714345d2_SiteId">
    <vt:lpwstr>bb95879a-326a-45d2-9c9e-83864461e1c0</vt:lpwstr>
  </property>
  <property fmtid="{D5CDD505-2E9C-101B-9397-08002B2CF9AE}" pid="29" name="MSIP_Label_defa4170-0d19-0005-0004-bc88714345d2_ActionId">
    <vt:lpwstr>8c5473d4-ea2a-48ac-bd06-45cbce3b8b5d</vt:lpwstr>
  </property>
  <property fmtid="{D5CDD505-2E9C-101B-9397-08002B2CF9AE}" pid="30" name="MSIP_Label_defa4170-0d19-0005-0004-bc88714345d2_ContentBits">
    <vt:lpwstr>0</vt:lpwstr>
  </property>
  <property fmtid="{D5CDD505-2E9C-101B-9397-08002B2CF9AE}" pid="31" name="ContentTypeId">
    <vt:lpwstr>0x0101008AA440640499E045B20B22771E0D8221</vt:lpwstr>
  </property>
</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separator idQ="doc:sep2" visible="true"/>
        <mso:control idQ="mso:FileProperties" visible="true"/>
        <mso:control idQ="mso:GridSettings" visible="true"/>
        <mso:control idQ="mso:HeaderFooterInsert" visible="true"/>
        <mso:separator idQ="doc:sep3" visible="true"/>
        <mso:control idQ="mso:SlideNewGallery" visible="true"/>
        <mso:control idQ="mso:SlideLayoutGallery" visible="true"/>
        <mso:separator idQ="doc:sep6" visible="true"/>
        <mso:control idQ="mso:OutlineDemote" visible="true"/>
        <mso:control idQ="mso:OutlinePromote" visible="true"/>
        <mso:separator idQ="doc:sep4" visible="true"/>
        <mso:separator idQ="doc:sep5" visible="true"/>
      </mso:documentControls>
    </mso:qat>
  </mso:ribbon>
</mso:customUI>
</file>